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2"/>
  </p:sldMasterIdLst>
  <p:notesMasterIdLst>
    <p:notesMasterId r:id="rId34"/>
  </p:notesMasterIdLst>
  <p:sldIdLst>
    <p:sldId id="256" r:id="rId3"/>
    <p:sldId id="288" r:id="rId4"/>
    <p:sldId id="289" r:id="rId5"/>
    <p:sldId id="278" r:id="rId6"/>
    <p:sldId id="311" r:id="rId7"/>
    <p:sldId id="312" r:id="rId8"/>
    <p:sldId id="314" r:id="rId9"/>
    <p:sldId id="316" r:id="rId10"/>
    <p:sldId id="317" r:id="rId11"/>
    <p:sldId id="318" r:id="rId12"/>
    <p:sldId id="315" r:id="rId13"/>
    <p:sldId id="275" r:id="rId14"/>
    <p:sldId id="320" r:id="rId15"/>
    <p:sldId id="321" r:id="rId16"/>
    <p:sldId id="322" r:id="rId17"/>
    <p:sldId id="323" r:id="rId18"/>
    <p:sldId id="325" r:id="rId19"/>
    <p:sldId id="324" r:id="rId20"/>
    <p:sldId id="326" r:id="rId21"/>
    <p:sldId id="328" r:id="rId22"/>
    <p:sldId id="329" r:id="rId23"/>
    <p:sldId id="330" r:id="rId24"/>
    <p:sldId id="331" r:id="rId25"/>
    <p:sldId id="333" r:id="rId26"/>
    <p:sldId id="334" r:id="rId27"/>
    <p:sldId id="335" r:id="rId28"/>
    <p:sldId id="336" r:id="rId29"/>
    <p:sldId id="337" r:id="rId30"/>
    <p:sldId id="338" r:id="rId31"/>
    <p:sldId id="332" r:id="rId32"/>
    <p:sldId id="339"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640C"/>
    <a:srgbClr val="005696"/>
    <a:srgbClr val="FE8A16"/>
    <a:srgbClr val="FF9900"/>
    <a:srgbClr val="FFEBFF"/>
    <a:srgbClr val="FFCCFF"/>
    <a:srgbClr val="A0508F"/>
    <a:srgbClr val="538C2E"/>
    <a:srgbClr val="88AB24"/>
    <a:srgbClr val="67A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6" autoAdjust="0"/>
    <p:restoredTop sz="94660"/>
  </p:normalViewPr>
  <p:slideViewPr>
    <p:cSldViewPr snapToGrid="0">
      <p:cViewPr varScale="1">
        <p:scale>
          <a:sx n="70" d="100"/>
          <a:sy n="70" d="100"/>
        </p:scale>
        <p:origin x="366" y="60"/>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18.wmf"/><Relationship Id="rId4"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A9ADE-05B3-4CB8-BD92-1240D6A71F76}" type="datetimeFigureOut">
              <a:rPr lang="zh-CN" altLang="en-US" smtClean="0"/>
              <a:t>2022/8/26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54A5B-24AA-476F-907E-DD292D787E7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25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tách tiêu đề luyện tập riêng, vận dụng riêng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VIDEO KHÔNG MỞ ĐƯỢC</a:t>
            </a:r>
            <a:endParaRPr lang="en-US"/>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14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21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SubTitle_Footer">
    <p:spTree>
      <p:nvGrpSpPr>
        <p:cNvPr id="1" name=""/>
        <p:cNvGrpSpPr/>
        <p:nvPr/>
      </p:nvGrpSpPr>
      <p:grpSpPr>
        <a:xfrm>
          <a:off x="0" y="0"/>
          <a:ext cx="0" cy="0"/>
          <a:chOff x="0" y="0"/>
          <a:chExt cx="0" cy="0"/>
        </a:xfrm>
      </p:grpSpPr>
      <p:sp>
        <p:nvSpPr>
          <p:cNvPr id="2" name="Title 1"/>
          <p:cNvSpPr>
            <a:spLocks noGrp="1"/>
          </p:cNvSpPr>
          <p:nvPr>
            <p:ph type="title"/>
          </p:nvPr>
        </p:nvSpPr>
        <p:spPr>
          <a:xfrm>
            <a:off x="1026584"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endParaRPr lang="en-US" dirty="0"/>
          </a:p>
        </p:txBody>
      </p:sp>
      <p:sp>
        <p:nvSpPr>
          <p:cNvPr id="15" name="Text Placeholder 3"/>
          <p:cNvSpPr>
            <a:spLocks noGrp="1"/>
          </p:cNvSpPr>
          <p:nvPr>
            <p:ph type="body" sz="half" idx="2"/>
          </p:nvPr>
        </p:nvSpPr>
        <p:spPr>
          <a:xfrm>
            <a:off x="1026584" y="825950"/>
            <a:ext cx="5486400" cy="267661"/>
          </a:xfrm>
          <a:prstGeom prst="rect">
            <a:avLst/>
          </a:prstGeom>
        </p:spPr>
        <p:txBody>
          <a:bodyPr wrap="none" lIns="0" tIns="0" rIns="0" bIns="0" anchor="ctr">
            <a:noAutofit/>
          </a:bodyPr>
          <a:lstStyle>
            <a:lvl1pPr marL="0" indent="0" algn="l">
              <a:buNone/>
              <a:defRPr sz="1865" b="1" baseline="0">
                <a:solidFill>
                  <a:schemeClr val="bg1">
                    <a:lumMod val="75000"/>
                  </a:schemeClr>
                </a:solidFill>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endParaRPr lang="en-US" dirty="0"/>
          </a:p>
        </p:txBody>
      </p:sp>
      <p:grpSp>
        <p:nvGrpSpPr>
          <p:cNvPr id="8" name="Group 7"/>
          <p:cNvGrpSpPr/>
          <p:nvPr userDrawn="1"/>
        </p:nvGrpSpPr>
        <p:grpSpPr>
          <a:xfrm>
            <a:off x="0" y="6731802"/>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p:cNvSpPr/>
              <p:nvPr/>
            </p:nvSpPr>
            <p:spPr>
              <a:xfrm>
                <a:off x="2489727" y="2573904"/>
                <a:ext cx="1262608" cy="446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0"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p:nvSpPr>
            <p:spPr>
              <a:xfrm>
                <a:off x="1262608"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p:cNvSpPr/>
              <p:nvPr/>
            </p:nvSpPr>
            <p:spPr>
              <a:xfrm>
                <a:off x="2489727" y="2573904"/>
                <a:ext cx="1262608" cy="44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p:cNvSpPr/>
              <p:nvPr/>
            </p:nvSpPr>
            <p:spPr>
              <a:xfrm>
                <a:off x="3752335"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1" name="Flowchart: Off-page Connector 30"/>
          <p:cNvSpPr/>
          <p:nvPr userDrawn="1"/>
        </p:nvSpPr>
        <p:spPr>
          <a:xfrm>
            <a:off x="11496242" y="317598"/>
            <a:ext cx="384047" cy="314532"/>
          </a:xfrm>
          <a:prstGeom prst="flowChartOffpage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Slide Number Placeholder 4"/>
          <p:cNvSpPr>
            <a:spLocks noGrp="1"/>
          </p:cNvSpPr>
          <p:nvPr>
            <p:ph type="sldNum" sz="quarter" idx="12"/>
          </p:nvPr>
        </p:nvSpPr>
        <p:spPr>
          <a:xfrm>
            <a:off x="11389494" y="263969"/>
            <a:ext cx="610241" cy="366183"/>
          </a:xfrm>
          <a:prstGeom prst="rect">
            <a:avLst/>
          </a:prstGeom>
        </p:spPr>
        <p:txBody>
          <a:bodyPr anchor="ctr"/>
          <a:lstStyle>
            <a:lvl1pPr algn="ctr">
              <a:defRPr sz="1335" b="1">
                <a:solidFill>
                  <a:schemeClr val="bg1"/>
                </a:solidFill>
              </a:defRPr>
            </a:lvl1pPr>
          </a:lstStyle>
          <a:p>
            <a:fld id="{C136B7D2-B98C-44FD-8D04-7EC62A56497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23058" y="265374"/>
            <a:ext cx="10515600" cy="466148"/>
          </a:xfrm>
        </p:spPr>
        <p:txBody>
          <a:bodyPr>
            <a:normAutofit/>
          </a:bodyPr>
          <a:lstStyle>
            <a:lvl1pPr marL="457200" indent="-457200">
              <a:buFont typeface="Wingdings" panose="05000000000000000000" pitchFamily="2" charset="2"/>
              <a:buChar char="ü"/>
              <a:defRPr sz="3200" b="1">
                <a:solidFill>
                  <a:srgbClr val="77B878"/>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l="-28000" r="-2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png"/><Relationship Id="rId3" Type="http://schemas.openxmlformats.org/officeDocument/2006/relationships/tags" Target="../tags/tag4.xml"/><Relationship Id="rId7" Type="http://schemas.openxmlformats.org/officeDocument/2006/relationships/audio" Target="../media/media1.mp3"/><Relationship Id="rId12"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media" Target="../media/media1.mp3"/><Relationship Id="rId11" Type="http://schemas.openxmlformats.org/officeDocument/2006/relationships/image" Target="../media/image3.png"/><Relationship Id="rId5" Type="http://schemas.openxmlformats.org/officeDocument/2006/relationships/tags" Target="../tags/tag6.xml"/><Relationship Id="rId10" Type="http://schemas.openxmlformats.org/officeDocument/2006/relationships/image" Target="../media/image2.png"/><Relationship Id="rId4" Type="http://schemas.openxmlformats.org/officeDocument/2006/relationships/tags" Target="../tags/tag5.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9.wmf"/><Relationship Id="rId2" Type="http://schemas.microsoft.com/office/2007/relationships/media" Target="../media/media3.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wmf"/></Relationships>
</file>

<file path=ppt/slides/_rels/slide17.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oleObject" Target="../embeddings/oleObject5.bin"/><Relationship Id="rId3" Type="http://schemas.openxmlformats.org/officeDocument/2006/relationships/oleObject" Target="../embeddings/oleObject3.bin"/><Relationship Id="rId7" Type="http://schemas.openxmlformats.org/officeDocument/2006/relationships/oleObject" Target="../embeddings/oleObject4.bin"/><Relationship Id="rId12"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2.wmf"/><Relationship Id="rId11" Type="http://schemas.openxmlformats.org/officeDocument/2006/relationships/oleObject" Target="../embeddings/oleObject5.bin"/><Relationship Id="rId5" Type="http://schemas.openxmlformats.org/officeDocument/2006/relationships/oleObject" Target="../embeddings/oleObject3.bin"/><Relationship Id="rId15" Type="http://schemas.openxmlformats.org/officeDocument/2006/relationships/image" Target="../media/image15.png"/><Relationship Id="rId10" Type="http://schemas.openxmlformats.org/officeDocument/2006/relationships/image" Target="../media/image13.wmf"/><Relationship Id="rId4" Type="http://schemas.openxmlformats.org/officeDocument/2006/relationships/image" Target="../media/image12.wmf"/><Relationship Id="rId9" Type="http://schemas.openxmlformats.org/officeDocument/2006/relationships/oleObject" Target="../embeddings/oleObject4.bin"/><Relationship Id="rId14" Type="http://schemas.openxmlformats.org/officeDocument/2006/relationships/image" Target="../media/image14.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8.png"/><Relationship Id="rId7"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5.wmf"/><Relationship Id="rId4" Type="http://schemas.openxmlformats.org/officeDocument/2006/relationships/oleObject" Target="../embeddings/oleObject6.bin"/><Relationship Id="rId9" Type="http://schemas.openxmlformats.org/officeDocument/2006/relationships/image" Target="../media/image17.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22.png"/><Relationship Id="rId7" Type="http://schemas.openxmlformats.org/officeDocument/2006/relationships/image" Target="../media/image19.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18.wmf"/><Relationship Id="rId4" Type="http://schemas.openxmlformats.org/officeDocument/2006/relationships/oleObject" Target="../embeddings/oleObject9.bin"/><Relationship Id="rId9" Type="http://schemas.openxmlformats.org/officeDocument/2006/relationships/image" Target="../media/image20.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1.wmf"/></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4.wmf"/></Relationships>
</file>

<file path=ppt/slides/_rels/slide27.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5.wmf"/><Relationship Id="rId5" Type="http://schemas.openxmlformats.org/officeDocument/2006/relationships/oleObject" Target="../embeddings/oleObject15.bin"/><Relationship Id="rId4" Type="http://schemas.openxmlformats.org/officeDocument/2006/relationships/image" Target="../media/image18.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8.wmf"/><Relationship Id="rId5" Type="http://schemas.openxmlformats.org/officeDocument/2006/relationships/oleObject" Target="../embeddings/oleObject18.bin"/><Relationship Id="rId4" Type="http://schemas.openxmlformats.org/officeDocument/2006/relationships/image" Target="../media/image27.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30.png"/><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0.bin"/><Relationship Id="rId11" Type="http://schemas.openxmlformats.org/officeDocument/2006/relationships/image" Target="../media/image31.wmf"/><Relationship Id="rId5" Type="http://schemas.openxmlformats.org/officeDocument/2006/relationships/image" Target="../media/image18.w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30.w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D:\.%20t&#224;i%20li&#7879;u%20h&#243;a%20l&#7899;p%2010,11,12\gi&#225;o%20&#225;n%20ho&#225;\KHBD\t&#7853;p%20hu&#7845;n%20sgk\C&#272;%20h&#243;a%2010%20-b&#224;i%203\Va%20cham%20co%20hieu%20qua.swf" TargetMode="External"/><Relationship Id="rId1" Type="http://schemas.microsoft.com/office/2007/relationships/media" Target="file:///D:\.%20t&#224;i%20li&#7879;u%20h&#243;a%20l&#7899;p%2010,11,12\gi&#225;o%20&#225;n%20ho&#225;\KHBD\t&#7853;p%20hu&#7845;n%20sgk\C&#272;%20h&#243;a%2010%20-b&#224;i%203\Va%20cham%20co%20hieu%20qua.swf"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715035" y="1634712"/>
            <a:ext cx="5807735" cy="5807735"/>
          </a:xfrm>
          <a:prstGeom prst="rect">
            <a:avLst/>
          </a:prstGeom>
        </p:spPr>
      </p:pic>
      <p:sp>
        <p:nvSpPr>
          <p:cNvPr id="7" name="PA_01"/>
          <p:cNvSpPr/>
          <p:nvPr>
            <p:custDataLst>
              <p:tags r:id="rId2"/>
            </p:custDataLst>
          </p:nvPr>
        </p:nvSpPr>
        <p:spPr>
          <a:xfrm>
            <a:off x="4202576" y="2197625"/>
            <a:ext cx="7397535" cy="1200329"/>
          </a:xfrm>
          <a:prstGeom prst="rect">
            <a:avLst/>
          </a:prstGeom>
          <a:noFill/>
        </p:spPr>
        <p:txBody>
          <a:bodyPr wrap="square" lIns="91440" tIns="45720" rIns="91440" bIns="45720">
            <a:spAutoFit/>
          </a:bodyPr>
          <a:lstStyle/>
          <a:p>
            <a:pPr algn="ctr"/>
            <a:r>
              <a:rPr lang="vi-VN" altLang="zh-CN" sz="3600" b="1" dirty="0">
                <a:ln w="0"/>
                <a:solidFill>
                  <a:schemeClr val="accent1"/>
                </a:solidFill>
                <a:latin typeface="Times New Roman" panose="02020603050405020304" pitchFamily="18" charset="0"/>
                <a:ea typeface="Microsoft YaHei" panose="020B0503020204020204" pitchFamily="82" charset="2"/>
                <a:cs typeface="Times New Roman" panose="02020603050405020304" pitchFamily="18" charset="0"/>
              </a:rPr>
              <a:t>NĂNG LƯỢNG HOẠT HÓA CỦA PHẢN ỨNG HOÁ HỌC</a:t>
            </a:r>
            <a:endParaRPr lang="zh-CN" altLang="en-US" sz="3600" b="1" cap="none" spc="0" dirty="0">
              <a:ln w="0"/>
              <a:solidFill>
                <a:schemeClr val="accent1"/>
              </a:solidFill>
              <a:latin typeface="Times New Roman" panose="02020603050405020304" pitchFamily="18" charset="0"/>
              <a:ea typeface="Microsoft YaHei" panose="020B0503020204020204" pitchFamily="82" charset="2"/>
              <a:cs typeface="Times New Roman" panose="02020603050405020304" pitchFamily="18" charset="0"/>
            </a:endParaRPr>
          </a:p>
        </p:txBody>
      </p:sp>
      <p:sp>
        <p:nvSpPr>
          <p:cNvPr id="8" name="PA_01"/>
          <p:cNvSpPr/>
          <p:nvPr>
            <p:custDataLst>
              <p:tags r:id="rId3"/>
            </p:custDataLst>
          </p:nvPr>
        </p:nvSpPr>
        <p:spPr>
          <a:xfrm>
            <a:off x="3424032" y="1535172"/>
            <a:ext cx="1039067" cy="461665"/>
          </a:xfrm>
          <a:prstGeom prst="rect">
            <a:avLst/>
          </a:prstGeom>
          <a:noFill/>
        </p:spPr>
        <p:txBody>
          <a:bodyPr wrap="none" lIns="91440" tIns="45720" rIns="91440" bIns="45720">
            <a:spAutoFit/>
          </a:bodyPr>
          <a:lstStyle/>
          <a:p>
            <a:pPr algn="ctr"/>
            <a:r>
              <a:rPr lang="en-US" altLang="zh-CN" sz="2400" b="1" cap="none" spc="0" dirty="0">
                <a:ln w="0"/>
                <a:solidFill>
                  <a:schemeClr val="accent1"/>
                </a:solidFill>
                <a:latin typeface="Times New Roman" panose="02020603050405020304" pitchFamily="18" charset="0"/>
                <a:ea typeface="Microsoft YaHei" panose="020B0503020204020204" pitchFamily="82" charset="2"/>
                <a:cs typeface="Times New Roman" panose="02020603050405020304" pitchFamily="18" charset="0"/>
              </a:rPr>
              <a:t>Bài 3: </a:t>
            </a:r>
            <a:endParaRPr lang="zh-CN" altLang="en-US" sz="2400" b="1" cap="none" spc="0" dirty="0">
              <a:ln w="0"/>
              <a:solidFill>
                <a:schemeClr val="accent1"/>
              </a:solidFill>
              <a:latin typeface="Times New Roman" panose="02020603050405020304" pitchFamily="18" charset="0"/>
              <a:ea typeface="Microsoft YaHei" panose="020B0503020204020204" pitchFamily="82" charset="2"/>
              <a:cs typeface="Times New Roman" panose="02020603050405020304" pitchFamily="18" charset="0"/>
            </a:endParaRPr>
          </a:p>
        </p:txBody>
      </p:sp>
      <p:pic>
        <p:nvPicPr>
          <p:cNvPr id="11" name="PA_图片 10"/>
          <p:cNvPicPr>
            <a:picLocks noChangeAspect="1"/>
          </p:cNvPicPr>
          <p:nvPr>
            <p:custDataLst>
              <p:tags r:id="rId4"/>
            </p:custDataLst>
          </p:nvPr>
        </p:nvPicPr>
        <p:blipFill>
          <a:blip r:embed="rId11"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328265" y="3471345"/>
            <a:ext cx="7738046" cy="73204"/>
          </a:xfrm>
          <a:prstGeom prst="rect">
            <a:avLst/>
          </a:prstGeom>
        </p:spPr>
      </p:pic>
      <p:pic>
        <p:nvPicPr>
          <p:cNvPr id="12" name="PA_图片 11"/>
          <p:cNvPicPr>
            <a:picLocks noChangeAspect="1"/>
          </p:cNvPicPr>
          <p:nvPr>
            <p:custDataLst>
              <p:tags r:id="rId5"/>
            </p:custDataLst>
          </p:nvPr>
        </p:nvPicPr>
        <p:blipFill>
          <a:blip r:embed="rId12"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302776" y="2066512"/>
            <a:ext cx="7738046" cy="73204"/>
          </a:xfrm>
          <a:prstGeom prst="rect">
            <a:avLst/>
          </a:prstGeom>
        </p:spPr>
      </p:pic>
      <p:pic>
        <p:nvPicPr>
          <p:cNvPr id="13" name="PA_钢琴曲 - 水边的阿狄丽娜 - 理查德 克莱德曼">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6281526" y="-1370180"/>
            <a:ext cx="609600" cy="609600"/>
          </a:xfrm>
          <a:prstGeom prst="rect">
            <a:avLst/>
          </a:prstGeom>
        </p:spPr>
      </p:pic>
      <p:sp>
        <p:nvSpPr>
          <p:cNvPr id="2" name="TextBox 1"/>
          <p:cNvSpPr txBox="1"/>
          <p:nvPr/>
        </p:nvSpPr>
        <p:spPr>
          <a:xfrm>
            <a:off x="3459298" y="965723"/>
            <a:ext cx="356283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CHUYÊN ĐỀ HÓA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par>
                          <p:cTn id="33" fill="hold">
                            <p:stCondLst>
                              <p:cond delay="2000"/>
                            </p:stCondLst>
                            <p:childTnLst>
                              <p:par>
                                <p:cTn id="34" presetID="53" presetClass="entr" presetSubtype="528" fill="hold" grpId="0" nodeType="afterEffect">
                                  <p:stCondLst>
                                    <p:cond delay="0"/>
                                  </p:stCondLst>
                                  <p:iterate type="lt">
                                    <p:tmPct val="5161"/>
                                  </p:iterate>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anim calcmode="lin" valueType="num">
                                      <p:cBhvr>
                                        <p:cTn id="39" dur="500" fill="hold"/>
                                        <p:tgtEl>
                                          <p:spTgt spid="7"/>
                                        </p:tgtEl>
                                        <p:attrNameLst>
                                          <p:attrName>ppt_x</p:attrName>
                                        </p:attrNameLst>
                                      </p:cBhvr>
                                      <p:tavLst>
                                        <p:tav tm="0">
                                          <p:val>
                                            <p:fltVal val="0.5"/>
                                          </p:val>
                                        </p:tav>
                                        <p:tav tm="100000">
                                          <p:val>
                                            <p:strVal val="#ppt_x"/>
                                          </p:val>
                                        </p:tav>
                                      </p:tavLst>
                                    </p:anim>
                                    <p:anim calcmode="lin" valueType="num">
                                      <p:cBhvr>
                                        <p:cTn id="4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3"/>
                </p:tgtEl>
              </p:cMediaNode>
            </p:audio>
          </p:childTnLst>
        </p:cTn>
      </p:par>
    </p:tnLst>
    <p:bldLst>
      <p:bldP spid="7" grpId="0"/>
      <p:bldP spid="8"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5339" y="1188676"/>
            <a:ext cx="8463172" cy="1938992"/>
          </a:xfrm>
          <a:prstGeom prst="rect">
            <a:avLst/>
          </a:prstGeom>
        </p:spPr>
        <p:txBody>
          <a:bodyPr wrap="square">
            <a:spAutoFit/>
          </a:bodyPr>
          <a:lstStyle/>
          <a:p>
            <a:pPr algn="just">
              <a:lnSpc>
                <a:spcPct val="150000"/>
              </a:lnSpc>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Nhiệm vụ của nhóm màu (nhóm chuyên gia): </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đỏ, xanh: nghiên cứu trả lời câu hỏi 1 trong phiếu học tập 1.  </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hồng, vàng:  nghiên cứu và trả lời câu hỏi 2 trong phiếu học tập 1.</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tím, cam:  nghiên cứu và trả lời câu hỏi 3 trong phiếu học tập 1.</a:t>
            </a:r>
            <a:endParaRPr lang="en-US" sz="2000" dirty="0"/>
          </a:p>
        </p:txBody>
      </p:sp>
      <p:grpSp>
        <p:nvGrpSpPr>
          <p:cNvPr id="17" name="Group 16"/>
          <p:cNvGrpSpPr/>
          <p:nvPr/>
        </p:nvGrpSpPr>
        <p:grpSpPr>
          <a:xfrm>
            <a:off x="686123" y="158283"/>
            <a:ext cx="4292277" cy="579593"/>
            <a:chOff x="686123" y="158283"/>
            <a:chExt cx="4292277" cy="579593"/>
          </a:xfrm>
        </p:grpSpPr>
        <p:sp>
          <p:nvSpPr>
            <p:cNvPr id="3" name="圆角矩形 6"/>
            <p:cNvSpPr/>
            <p:nvPr/>
          </p:nvSpPr>
          <p:spPr>
            <a:xfrm>
              <a:off x="915339" y="158283"/>
              <a:ext cx="4063061" cy="579593"/>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3" name="组合 26"/>
            <p:cNvGrpSpPr/>
            <p:nvPr/>
          </p:nvGrpSpPr>
          <p:grpSpPr>
            <a:xfrm>
              <a:off x="1287152" y="251539"/>
              <a:ext cx="366541" cy="415498"/>
              <a:chOff x="5030931" y="2837170"/>
              <a:chExt cx="601529" cy="717910"/>
            </a:xfrm>
          </p:grpSpPr>
          <p:sp>
            <p:nvSpPr>
              <p:cNvPr id="14"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2</a:t>
                </a:r>
                <a:endParaRPr lang="zh-CN" altLang="en-US" sz="2100" dirty="0">
                  <a:solidFill>
                    <a:srgbClr val="FFB850"/>
                  </a:solidFill>
                  <a:latin typeface="Impact" panose="020B0806030902050204" pitchFamily="34" charset="0"/>
                </a:endParaRPr>
              </a:p>
            </p:txBody>
          </p:sp>
        </p:grpSp>
        <p:sp>
          <p:nvSpPr>
            <p:cNvPr id="16" name="文本框 16"/>
            <p:cNvSpPr txBox="1"/>
            <p:nvPr/>
          </p:nvSpPr>
          <p:spPr>
            <a:xfrm>
              <a:off x="1777871" y="217246"/>
              <a:ext cx="3057752" cy="461665"/>
            </a:xfrm>
            <a:prstGeom prst="rect">
              <a:avLst/>
            </a:prstGeom>
            <a:noFill/>
          </p:spPr>
          <p:txBody>
            <a:bodyPr wrap="square" rtlCol="0">
              <a:spAutoFit/>
            </a:bodyPr>
            <a:lstStyle/>
            <a:p>
              <a:pPr algn="just"/>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
        <p:nvSpPr>
          <p:cNvPr id="20" name="Rectangle 19"/>
          <p:cNvSpPr/>
          <p:nvPr/>
        </p:nvSpPr>
        <p:spPr>
          <a:xfrm>
            <a:off x="915339" y="3567425"/>
            <a:ext cx="9769338" cy="707886"/>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Nhóm số (nhóm mảnh ghép): Sau khi các nhóm màu làm việc xong, các chuyên gia di chuyển về nhóm số trao đổi nội dung phiếu học tâp 1. </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224" y="961229"/>
            <a:ext cx="5834176" cy="335880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686123" y="158283"/>
            <a:ext cx="4927277" cy="455537"/>
            <a:chOff x="686123" y="158283"/>
            <a:chExt cx="5117777" cy="455537"/>
          </a:xfrm>
        </p:grpSpPr>
        <p:sp>
          <p:nvSpPr>
            <p:cNvPr id="2" name="圆角矩形 6"/>
            <p:cNvSpPr/>
            <p:nvPr/>
          </p:nvSpPr>
          <p:spPr>
            <a:xfrm>
              <a:off x="915339" y="158283"/>
              <a:ext cx="3578029" cy="455537"/>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7"/>
            <p:cNvGrpSpPr/>
            <p:nvPr/>
          </p:nvGrpSpPr>
          <p:grpSpPr>
            <a:xfrm>
              <a:off x="985628" y="327712"/>
              <a:ext cx="96284" cy="91451"/>
              <a:chOff x="4486616" y="3001075"/>
              <a:chExt cx="274695" cy="274699"/>
            </a:xfrm>
          </p:grpSpPr>
          <p:sp>
            <p:nvSpPr>
              <p:cNvPr id="4"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10"/>
            <p:cNvGrpSpPr/>
            <p:nvPr/>
          </p:nvGrpSpPr>
          <p:grpSpPr>
            <a:xfrm>
              <a:off x="686123" y="327712"/>
              <a:ext cx="96284" cy="91451"/>
              <a:chOff x="4486616" y="3001075"/>
              <a:chExt cx="274695" cy="274699"/>
            </a:xfrm>
          </p:grpSpPr>
          <p:sp>
            <p:nvSpPr>
              <p:cNvPr id="7"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 name="组合 13"/>
            <p:cNvGrpSpPr/>
            <p:nvPr/>
          </p:nvGrpSpPr>
          <p:grpSpPr>
            <a:xfrm>
              <a:off x="752680" y="334670"/>
              <a:ext cx="234183" cy="45719"/>
              <a:chOff x="4318304" y="3089060"/>
              <a:chExt cx="384317" cy="61430"/>
            </a:xfrm>
          </p:grpSpPr>
          <p:sp>
            <p:nvSpPr>
              <p:cNvPr id="10"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2" name="文本框 16"/>
            <p:cNvSpPr txBox="1"/>
            <p:nvPr/>
          </p:nvSpPr>
          <p:spPr>
            <a:xfrm>
              <a:off x="1565048" y="201935"/>
              <a:ext cx="4238852" cy="400110"/>
            </a:xfrm>
            <a:prstGeom prst="rect">
              <a:avLst/>
            </a:prstGeom>
            <a:noFill/>
          </p:spPr>
          <p:txBody>
            <a:bodyPr wrap="square" rtlCol="0">
              <a:spAutoFit/>
            </a:bodyPr>
            <a:lstStyle/>
            <a:p>
              <a:pPr algn="just"/>
              <a:r>
                <a:rPr lang="en-US"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sz="2000" b="1" dirty="0">
                <a:solidFill>
                  <a:srgbClr val="002060"/>
                </a:solidFill>
                <a:latin typeface="Times New Roman" panose="02020603050405020304" pitchFamily="18" charset="0"/>
                <a:cs typeface="Times New Roman" panose="02020603050405020304" pitchFamily="18" charset="0"/>
              </a:endParaRPr>
            </a:p>
          </p:txBody>
        </p:sp>
        <p:grpSp>
          <p:nvGrpSpPr>
            <p:cNvPr id="13" name="组合 26"/>
            <p:cNvGrpSpPr/>
            <p:nvPr/>
          </p:nvGrpSpPr>
          <p:grpSpPr>
            <a:xfrm>
              <a:off x="1197300" y="213710"/>
              <a:ext cx="342905" cy="400110"/>
              <a:chOff x="4883493" y="2771807"/>
              <a:chExt cx="562742" cy="691322"/>
            </a:xfrm>
          </p:grpSpPr>
          <p:sp>
            <p:nvSpPr>
              <p:cNvPr id="14" name="椭圆 27"/>
              <p:cNvSpPr/>
              <p:nvPr/>
            </p:nvSpPr>
            <p:spPr>
              <a:xfrm>
                <a:off x="4883493" y="2858238"/>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文本框 28"/>
              <p:cNvSpPr txBox="1"/>
              <p:nvPr/>
            </p:nvSpPr>
            <p:spPr>
              <a:xfrm>
                <a:off x="4940197" y="2771807"/>
                <a:ext cx="506038" cy="691322"/>
              </a:xfrm>
              <a:prstGeom prst="rect">
                <a:avLst/>
              </a:prstGeom>
              <a:noFill/>
            </p:spPr>
            <p:txBody>
              <a:bodyPr wrap="square" rtlCol="0">
                <a:spAutoFit/>
              </a:bodyPr>
              <a:lstStyle/>
              <a:p>
                <a:pPr algn="ctr"/>
                <a:r>
                  <a:rPr lang="en-US" altLang="zh-CN" sz="2000" dirty="0">
                    <a:solidFill>
                      <a:srgbClr val="FFB850"/>
                    </a:solidFill>
                    <a:latin typeface="Impact" panose="020B0806030902050204" pitchFamily="34" charset="0"/>
                  </a:rPr>
                  <a:t>2</a:t>
                </a:r>
                <a:endParaRPr lang="zh-CN" altLang="en-US" sz="2000" dirty="0">
                  <a:solidFill>
                    <a:srgbClr val="FFB850"/>
                  </a:solidFill>
                  <a:latin typeface="Impact" panose="020B0806030902050204" pitchFamily="34" charset="0"/>
                </a:endParaRPr>
              </a:p>
            </p:txBody>
          </p:sp>
        </p:grpSp>
      </p:grpSp>
      <p:sp>
        <p:nvSpPr>
          <p:cNvPr id="16" name="Rectangle 2"/>
          <p:cNvSpPr>
            <a:spLocks noChangeArrowheads="1"/>
          </p:cNvSpPr>
          <p:nvPr/>
        </p:nvSpPr>
        <p:spPr bwMode="auto">
          <a:xfrm>
            <a:off x="305874" y="1149964"/>
            <a:ext cx="5726625" cy="1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534670" algn="l"/>
              </a:tabLst>
              <a:defRPr>
                <a:solidFill>
                  <a:schemeClr val="tx1"/>
                </a:solidFill>
                <a:latin typeface="Arial" panose="020B0604020202020204" pitchFamily="34" charset="0"/>
              </a:defRPr>
            </a:lvl1pPr>
            <a:lvl2pPr eaLnBrk="0" fontAlgn="base" hangingPunct="0">
              <a:spcBef>
                <a:spcPct val="0"/>
              </a:spcBef>
              <a:spcAft>
                <a:spcPct val="0"/>
              </a:spcAft>
              <a:tabLst>
                <a:tab pos="534670" algn="l"/>
              </a:tabLst>
              <a:defRPr>
                <a:solidFill>
                  <a:schemeClr val="tx1"/>
                </a:solidFill>
                <a:latin typeface="Arial" panose="020B0604020202020204" pitchFamily="34" charset="0"/>
              </a:defRPr>
            </a:lvl2pPr>
            <a:lvl3pPr eaLnBrk="0" fontAlgn="base" hangingPunct="0">
              <a:spcBef>
                <a:spcPct val="0"/>
              </a:spcBef>
              <a:spcAft>
                <a:spcPct val="0"/>
              </a:spcAft>
              <a:tabLst>
                <a:tab pos="534670" algn="l"/>
              </a:tabLst>
              <a:defRPr>
                <a:solidFill>
                  <a:schemeClr val="tx1"/>
                </a:solidFill>
                <a:latin typeface="Arial" panose="020B0604020202020204" pitchFamily="34" charset="0"/>
              </a:defRPr>
            </a:lvl3pPr>
            <a:lvl4pPr eaLnBrk="0" fontAlgn="base" hangingPunct="0">
              <a:spcBef>
                <a:spcPct val="0"/>
              </a:spcBef>
              <a:spcAft>
                <a:spcPct val="0"/>
              </a:spcAft>
              <a:tabLst>
                <a:tab pos="534670" algn="l"/>
              </a:tabLst>
              <a:defRPr>
                <a:solidFill>
                  <a:schemeClr val="tx1"/>
                </a:solidFill>
                <a:latin typeface="Arial" panose="020B0604020202020204" pitchFamily="34" charset="0"/>
              </a:defRPr>
            </a:lvl4pPr>
            <a:lvl5pPr eaLnBrk="0" fontAlgn="base" hangingPunct="0">
              <a:spcBef>
                <a:spcPct val="0"/>
              </a:spcBef>
              <a:spcAft>
                <a:spcPct val="0"/>
              </a:spcAft>
              <a:tabLst>
                <a:tab pos="534670" algn="l"/>
              </a:tabLst>
              <a:defRPr>
                <a:solidFill>
                  <a:schemeClr val="tx1"/>
                </a:solidFill>
                <a:latin typeface="Arial" panose="020B0604020202020204" pitchFamily="34" charset="0"/>
              </a:defRPr>
            </a:lvl5pPr>
            <a:lvl6pPr eaLnBrk="0" fontAlgn="base" hangingPunct="0">
              <a:spcBef>
                <a:spcPct val="0"/>
              </a:spcBef>
              <a:spcAft>
                <a:spcPct val="0"/>
              </a:spcAft>
              <a:tabLst>
                <a:tab pos="534670" algn="l"/>
              </a:tabLst>
              <a:defRPr>
                <a:solidFill>
                  <a:schemeClr val="tx1"/>
                </a:solidFill>
                <a:latin typeface="Arial" panose="020B0604020202020204" pitchFamily="34" charset="0"/>
              </a:defRPr>
            </a:lvl6pPr>
            <a:lvl7pPr eaLnBrk="0" fontAlgn="base" hangingPunct="0">
              <a:spcBef>
                <a:spcPct val="0"/>
              </a:spcBef>
              <a:spcAft>
                <a:spcPct val="0"/>
              </a:spcAft>
              <a:tabLst>
                <a:tab pos="534670" algn="l"/>
              </a:tabLst>
              <a:defRPr>
                <a:solidFill>
                  <a:schemeClr val="tx1"/>
                </a:solidFill>
                <a:latin typeface="Arial" panose="020B0604020202020204" pitchFamily="34" charset="0"/>
              </a:defRPr>
            </a:lvl7pPr>
            <a:lvl8pPr eaLnBrk="0" fontAlgn="base" hangingPunct="0">
              <a:spcBef>
                <a:spcPct val="0"/>
              </a:spcBef>
              <a:spcAft>
                <a:spcPct val="0"/>
              </a:spcAft>
              <a:tabLst>
                <a:tab pos="534670" algn="l"/>
              </a:tabLst>
              <a:defRPr>
                <a:solidFill>
                  <a:schemeClr val="tx1"/>
                </a:solidFill>
                <a:latin typeface="Arial" panose="020B0604020202020204" pitchFamily="34" charset="0"/>
              </a:defRPr>
            </a:lvl8pPr>
            <a:lvl9pPr eaLnBrk="0" fontAlgn="base" hangingPunct="0">
              <a:spcBef>
                <a:spcPct val="0"/>
              </a:spcBef>
              <a:spcAft>
                <a:spcPct val="0"/>
              </a:spcAft>
              <a:tabLst>
                <a:tab pos="53467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534670" algn="l"/>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000" b="1"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 sát Hình 3.1, cho biết số va chạm hiệu quả và khả năng xảy ra phản ứng của chất tham gia thay đổi như thế nào khi giá trị năng lượng hoạt hoá càng giảm?</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Rectangle 3"/>
          <p:cNvSpPr>
            <a:spLocks noChangeArrowheads="1"/>
          </p:cNvSpPr>
          <p:nvPr/>
        </p:nvSpPr>
        <p:spPr bwMode="auto">
          <a:xfrm>
            <a:off x="305874" y="4012254"/>
            <a:ext cx="10857426" cy="1938992"/>
          </a:xfrm>
          <a:prstGeom prst="rect">
            <a:avLst/>
          </a:prstGeom>
          <a:solidFill>
            <a:schemeClr val="bg1"/>
          </a:solidFill>
          <a:ln>
            <a:noFill/>
          </a:ln>
          <a:effectLst/>
        </p:spPr>
        <p:txBody>
          <a:bodyPr vert="horz" wrap="square" lIns="91440" tIns="45720" rIns="91440" bIns="45720" numCol="1" anchor="ctr" anchorCtr="0" compatLnSpc="1">
            <a:spAutoFit/>
          </a:bodyPr>
          <a:lstStyle>
            <a:lvl1pPr eaLnBrk="0" fontAlgn="base" hangingPunct="0">
              <a:spcBef>
                <a:spcPct val="0"/>
              </a:spcBef>
              <a:spcAft>
                <a:spcPct val="0"/>
              </a:spcAft>
              <a:tabLst>
                <a:tab pos="523875" algn="l"/>
              </a:tabLst>
              <a:defRPr>
                <a:solidFill>
                  <a:schemeClr val="tx1"/>
                </a:solidFill>
                <a:latin typeface="Arial" panose="020B0604020202020204" pitchFamily="34" charset="0"/>
              </a:defRPr>
            </a:lvl1pPr>
            <a:lvl2pPr eaLnBrk="0" fontAlgn="base" hangingPunct="0">
              <a:spcBef>
                <a:spcPct val="0"/>
              </a:spcBef>
              <a:spcAft>
                <a:spcPct val="0"/>
              </a:spcAft>
              <a:tabLst>
                <a:tab pos="523875" algn="l"/>
              </a:tabLst>
              <a:defRPr>
                <a:solidFill>
                  <a:schemeClr val="tx1"/>
                </a:solidFill>
                <a:latin typeface="Arial" panose="020B0604020202020204" pitchFamily="34" charset="0"/>
              </a:defRPr>
            </a:lvl2pPr>
            <a:lvl3pPr eaLnBrk="0" fontAlgn="base" hangingPunct="0">
              <a:spcBef>
                <a:spcPct val="0"/>
              </a:spcBef>
              <a:spcAft>
                <a:spcPct val="0"/>
              </a:spcAft>
              <a:tabLst>
                <a:tab pos="523875" algn="l"/>
              </a:tabLst>
              <a:defRPr>
                <a:solidFill>
                  <a:schemeClr val="tx1"/>
                </a:solidFill>
                <a:latin typeface="Arial" panose="020B0604020202020204" pitchFamily="34" charset="0"/>
              </a:defRPr>
            </a:lvl3pPr>
            <a:lvl4pPr eaLnBrk="0" fontAlgn="base" hangingPunct="0">
              <a:spcBef>
                <a:spcPct val="0"/>
              </a:spcBef>
              <a:spcAft>
                <a:spcPct val="0"/>
              </a:spcAft>
              <a:tabLst>
                <a:tab pos="523875" algn="l"/>
              </a:tabLst>
              <a:defRPr>
                <a:solidFill>
                  <a:schemeClr val="tx1"/>
                </a:solidFill>
                <a:latin typeface="Arial" panose="020B0604020202020204" pitchFamily="34" charset="0"/>
              </a:defRPr>
            </a:lvl4pPr>
            <a:lvl5pPr eaLnBrk="0" fontAlgn="base" hangingPunct="0">
              <a:spcBef>
                <a:spcPct val="0"/>
              </a:spcBef>
              <a:spcAft>
                <a:spcPct val="0"/>
              </a:spcAft>
              <a:tabLst>
                <a:tab pos="523875" algn="l"/>
              </a:tabLst>
              <a:defRPr>
                <a:solidFill>
                  <a:schemeClr val="tx1"/>
                </a:solidFill>
                <a:latin typeface="Arial" panose="020B0604020202020204" pitchFamily="34" charset="0"/>
              </a:defRPr>
            </a:lvl5pPr>
            <a:lvl6pPr eaLnBrk="0" fontAlgn="base" hangingPunct="0">
              <a:spcBef>
                <a:spcPct val="0"/>
              </a:spcBef>
              <a:spcAft>
                <a:spcPct val="0"/>
              </a:spcAft>
              <a:tabLst>
                <a:tab pos="523875" algn="l"/>
              </a:tabLst>
              <a:defRPr>
                <a:solidFill>
                  <a:schemeClr val="tx1"/>
                </a:solidFill>
                <a:latin typeface="Arial" panose="020B0604020202020204" pitchFamily="34" charset="0"/>
              </a:defRPr>
            </a:lvl6pPr>
            <a:lvl7pPr eaLnBrk="0" fontAlgn="base" hangingPunct="0">
              <a:spcBef>
                <a:spcPct val="0"/>
              </a:spcBef>
              <a:spcAft>
                <a:spcPct val="0"/>
              </a:spcAft>
              <a:tabLst>
                <a:tab pos="523875" algn="l"/>
              </a:tabLst>
              <a:defRPr>
                <a:solidFill>
                  <a:schemeClr val="tx1"/>
                </a:solidFill>
                <a:latin typeface="Arial" panose="020B0604020202020204" pitchFamily="34" charset="0"/>
              </a:defRPr>
            </a:lvl7pPr>
            <a:lvl8pPr eaLnBrk="0" fontAlgn="base" hangingPunct="0">
              <a:spcBef>
                <a:spcPct val="0"/>
              </a:spcBef>
              <a:spcAft>
                <a:spcPct val="0"/>
              </a:spcAft>
              <a:tabLst>
                <a:tab pos="523875" algn="l"/>
              </a:tabLst>
              <a:defRPr>
                <a:solidFill>
                  <a:schemeClr val="tx1"/>
                </a:solidFill>
                <a:latin typeface="Arial" panose="020B0604020202020204" pitchFamily="34" charset="0"/>
              </a:defRPr>
            </a:lvl8pPr>
            <a:lvl9pPr eaLnBrk="0" fontAlgn="base" hangingPunct="0">
              <a:spcBef>
                <a:spcPct val="0"/>
              </a:spcBef>
              <a:spcAft>
                <a:spcPct val="0"/>
              </a:spcAft>
              <a:tabLst>
                <a:tab pos="5238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523875" algn="l"/>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2</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Từ thông tin trong phần Khởi động, khi có chất xúc tác, năng lượng hoạt hoá của phản ứng chuyển hoá lactose tăng hay giảm? Giải thích.</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523875" algn="l"/>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3</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Khả năng xảy ra của một phản ứng hoá học như thế nào khi năng lượng hoạt hoá của phản ứng rất lớn? Giải thích.</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TextBox 18"/>
          <p:cNvSpPr txBox="1"/>
          <p:nvPr/>
        </p:nvSpPr>
        <p:spPr>
          <a:xfrm>
            <a:off x="4332600" y="694441"/>
            <a:ext cx="2561599" cy="369332"/>
          </a:xfrm>
          <a:prstGeom prst="rect">
            <a:avLst/>
          </a:prstGeom>
          <a:noFill/>
        </p:spPr>
        <p:txBody>
          <a:bodyPr wrap="none" rtlCol="0">
            <a:spAutoFit/>
          </a:bodyPr>
          <a:lstStyle/>
          <a:p>
            <a:r>
              <a:rPr lang="en-US" b="1" dirty="0"/>
              <a:t>PHIẾU HỌC TẬP SỐ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数据 5"/>
          <p:cNvSpPr/>
          <p:nvPr/>
        </p:nvSpPr>
        <p:spPr>
          <a:xfrm>
            <a:off x="824356" y="1862826"/>
            <a:ext cx="762503" cy="178900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cs typeface="+mn-ea"/>
            </a:endParaRPr>
          </a:p>
        </p:txBody>
      </p:sp>
      <p:sp>
        <p:nvSpPr>
          <p:cNvPr id="4" name="流程图: 数据 5"/>
          <p:cNvSpPr/>
          <p:nvPr/>
        </p:nvSpPr>
        <p:spPr>
          <a:xfrm>
            <a:off x="1122665" y="3743245"/>
            <a:ext cx="762503" cy="178900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a:cs typeface="+mn-ea"/>
            </a:endParaRPr>
          </a:p>
        </p:txBody>
      </p:sp>
      <p:sp>
        <p:nvSpPr>
          <p:cNvPr id="7" name="矩形 6"/>
          <p:cNvSpPr/>
          <p:nvPr/>
        </p:nvSpPr>
        <p:spPr>
          <a:xfrm flipH="1">
            <a:off x="1122663" y="4765993"/>
            <a:ext cx="1062057" cy="1421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dirty="0">
                <a:latin typeface="Times New Roman" panose="02020603050405020304" pitchFamily="18" charset="0"/>
                <a:ea typeface="Calibri" panose="020F0502020204030204" pitchFamily="34" charset="0"/>
              </a:rPr>
              <a:t>Câu 3</a:t>
            </a:r>
            <a:endParaRPr lang="zh-CN" altLang="en-US" dirty="0">
              <a:latin typeface="Microsoft YaHei" panose="020B0503020204020204" pitchFamily="34" charset="-122"/>
              <a:cs typeface="+mn-ea"/>
            </a:endParaRPr>
          </a:p>
        </p:txBody>
      </p:sp>
      <p:sp>
        <p:nvSpPr>
          <p:cNvPr id="8" name="矩形 7"/>
          <p:cNvSpPr/>
          <p:nvPr/>
        </p:nvSpPr>
        <p:spPr>
          <a:xfrm flipH="1">
            <a:off x="821320" y="2858312"/>
            <a:ext cx="1062057" cy="14259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dirty="0">
                <a:latin typeface="Times New Roman" panose="02020603050405020304" pitchFamily="18" charset="0"/>
                <a:ea typeface="Calibri" panose="020F0502020204030204" pitchFamily="34" charset="0"/>
              </a:rPr>
              <a:t>Câu 2</a:t>
            </a:r>
            <a:endParaRPr lang="zh-CN" altLang="en-US" dirty="0">
              <a:latin typeface="Microsoft YaHei" panose="020B0503020204020204" pitchFamily="34" charset="-122"/>
              <a:cs typeface="+mn-ea"/>
            </a:endParaRPr>
          </a:p>
        </p:txBody>
      </p:sp>
      <p:sp>
        <p:nvSpPr>
          <p:cNvPr id="9" name="矩形 8"/>
          <p:cNvSpPr/>
          <p:nvPr/>
        </p:nvSpPr>
        <p:spPr>
          <a:xfrm flipH="1">
            <a:off x="523010" y="990600"/>
            <a:ext cx="1062057" cy="14259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dirty="0">
                <a:latin typeface="Times New Roman" panose="02020603050405020304" pitchFamily="18" charset="0"/>
                <a:ea typeface="Calibri" panose="020F0502020204030204" pitchFamily="34" charset="0"/>
              </a:rPr>
              <a:t>Câu 1</a:t>
            </a:r>
            <a:endParaRPr lang="zh-CN" altLang="en-US" dirty="0">
              <a:latin typeface="Microsoft YaHei" panose="020B0503020204020204" pitchFamily="34" charset="-122"/>
              <a:cs typeface="+mn-ea"/>
            </a:endParaRPr>
          </a:p>
        </p:txBody>
      </p:sp>
      <p:sp>
        <p:nvSpPr>
          <p:cNvPr id="10" name="文本框 12"/>
          <p:cNvSpPr txBox="1"/>
          <p:nvPr/>
        </p:nvSpPr>
        <p:spPr>
          <a:xfrm>
            <a:off x="4038607" y="2024477"/>
            <a:ext cx="4988045" cy="400097"/>
          </a:xfrm>
          <a:prstGeom prst="rect">
            <a:avLst/>
          </a:prstGeom>
          <a:noFill/>
        </p:spPr>
        <p:txBody>
          <a:bodyPr lIns="121908" tIns="60954" rIns="121908" bIns="60954">
            <a:spAutoFit/>
          </a:bodyPr>
          <a:lstStyle/>
          <a:p>
            <a:pPr>
              <a:defRPr/>
            </a:pPr>
            <a:endParaRPr lang="zh-CN" altLang="en-US" dirty="0">
              <a:solidFill>
                <a:schemeClr val="tx1">
                  <a:lumMod val="50000"/>
                  <a:lumOff val="50000"/>
                </a:schemeClr>
              </a:solidFill>
              <a:latin typeface="+mn-ea"/>
              <a:cs typeface="+mn-ea"/>
            </a:endParaRPr>
          </a:p>
        </p:txBody>
      </p:sp>
      <p:sp>
        <p:nvSpPr>
          <p:cNvPr id="11" name="文本框 13"/>
          <p:cNvSpPr txBox="1"/>
          <p:nvPr/>
        </p:nvSpPr>
        <p:spPr>
          <a:xfrm>
            <a:off x="5082617" y="3211225"/>
            <a:ext cx="4988045" cy="400097"/>
          </a:xfrm>
          <a:prstGeom prst="rect">
            <a:avLst/>
          </a:prstGeom>
          <a:noFill/>
        </p:spPr>
        <p:txBody>
          <a:bodyPr lIns="121908" tIns="60954" rIns="121908" bIns="60954">
            <a:spAutoFit/>
          </a:bodyPr>
          <a:lstStyle/>
          <a:p>
            <a:pPr>
              <a:defRPr/>
            </a:pPr>
            <a:endParaRPr lang="zh-CN" altLang="en-US" dirty="0">
              <a:solidFill>
                <a:schemeClr val="tx1">
                  <a:lumMod val="50000"/>
                  <a:lumOff val="50000"/>
                </a:schemeClr>
              </a:solidFill>
              <a:latin typeface="+mn-ea"/>
              <a:cs typeface="+mn-ea"/>
            </a:endParaRPr>
          </a:p>
        </p:txBody>
      </p:sp>
      <p:sp>
        <p:nvSpPr>
          <p:cNvPr id="12" name="文本框 14"/>
          <p:cNvSpPr txBox="1"/>
          <p:nvPr/>
        </p:nvSpPr>
        <p:spPr>
          <a:xfrm>
            <a:off x="6184626" y="4397974"/>
            <a:ext cx="4988045" cy="400097"/>
          </a:xfrm>
          <a:prstGeom prst="rect">
            <a:avLst/>
          </a:prstGeom>
          <a:noFill/>
        </p:spPr>
        <p:txBody>
          <a:bodyPr lIns="121908" tIns="60954" rIns="121908" bIns="60954">
            <a:spAutoFit/>
          </a:bodyPr>
          <a:lstStyle/>
          <a:p>
            <a:pPr>
              <a:defRPr/>
            </a:pPr>
            <a:endParaRPr lang="zh-CN" altLang="en-US" dirty="0">
              <a:solidFill>
                <a:schemeClr val="tx1">
                  <a:lumMod val="50000"/>
                  <a:lumOff val="50000"/>
                </a:schemeClr>
              </a:solidFill>
              <a:latin typeface="+mn-ea"/>
              <a:cs typeface="+mn-ea"/>
            </a:endParaRPr>
          </a:p>
        </p:txBody>
      </p:sp>
      <p:sp>
        <p:nvSpPr>
          <p:cNvPr id="13" name="文本框 15"/>
          <p:cNvSpPr txBox="1"/>
          <p:nvPr/>
        </p:nvSpPr>
        <p:spPr>
          <a:xfrm>
            <a:off x="7228636" y="5565386"/>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14" name="矩形 13"/>
          <p:cNvSpPr/>
          <p:nvPr/>
        </p:nvSpPr>
        <p:spPr>
          <a:xfrm>
            <a:off x="1857081" y="1294322"/>
            <a:ext cx="9113157" cy="954095"/>
          </a:xfrm>
          <a:prstGeom prst="rect">
            <a:avLst/>
          </a:prstGeom>
          <a:solidFill>
            <a:schemeClr val="bg1"/>
          </a:solidFill>
          <a:ln w="19050">
            <a:solidFill>
              <a:schemeClr val="accent4">
                <a:lumMod val="75000"/>
              </a:schemeClr>
            </a:solidFill>
          </a:ln>
        </p:spPr>
        <p:txBody>
          <a:bodyPr wrap="square" lIns="121908" tIns="60954" rIns="121908" bIns="60954">
            <a:spAutoFit/>
          </a:bodyPr>
          <a:lstStyle/>
          <a:p>
            <a:pPr algn="just">
              <a:lnSpc>
                <a:spcPct val="150000"/>
              </a:lnSpc>
              <a:spcAft>
                <a:spcPts val="500"/>
              </a:spcAft>
            </a:pPr>
            <a:r>
              <a:rPr lang="en-US" dirty="0">
                <a:latin typeface="Times New Roman" panose="02020603050405020304" pitchFamily="18" charset="0"/>
                <a:ea typeface="Calibri" panose="020F0502020204030204" pitchFamily="34" charset="0"/>
              </a:rPr>
              <a:t>Khi năng lượng hoạt hoá giảm, sẽ có nhiều phẩn tử đủ năng lượng vượt qua năng lượng hoạt hoá để tạo ra nhiều va chạm hiệu quả hơn, khả năng xảy ra phản ứng cao hơn, tốc độ phản ứng tăng.</a:t>
            </a:r>
            <a:endParaRPr lang="en-US" dirty="0">
              <a:latin typeface="Calibri" panose="020F0502020204030204" pitchFamily="34" charset="0"/>
              <a:ea typeface="Calibri" panose="020F0502020204030204" pitchFamily="34" charset="0"/>
            </a:endParaRPr>
          </a:p>
        </p:txBody>
      </p:sp>
      <p:sp>
        <p:nvSpPr>
          <p:cNvPr id="15" name="矩形 14"/>
          <p:cNvSpPr/>
          <p:nvPr/>
        </p:nvSpPr>
        <p:spPr>
          <a:xfrm>
            <a:off x="2184720" y="2629024"/>
            <a:ext cx="9181779" cy="1785092"/>
          </a:xfrm>
          <a:prstGeom prst="rect">
            <a:avLst/>
          </a:prstGeom>
          <a:solidFill>
            <a:schemeClr val="bg1"/>
          </a:solidFill>
          <a:ln w="28575">
            <a:solidFill>
              <a:schemeClr val="accent4">
                <a:lumMod val="75000"/>
              </a:schemeClr>
            </a:solidFill>
          </a:ln>
        </p:spPr>
        <p:txBody>
          <a:bodyPr wrap="square" lIns="121908" tIns="60954" rIns="121908" bIns="60954">
            <a:spAutoFit/>
          </a:bodyPr>
          <a:lstStyle/>
          <a:p>
            <a:pPr algn="just">
              <a:lnSpc>
                <a:spcPct val="150000"/>
              </a:lnSpc>
              <a:spcAft>
                <a:spcPts val="500"/>
              </a:spcAft>
            </a:pPr>
            <a:r>
              <a:rPr lang="en-US" dirty="0">
                <a:latin typeface="Times New Roman" panose="02020603050405020304" pitchFamily="18" charset="0"/>
                <a:ea typeface="Calibri" panose="020F0502020204030204" pitchFamily="34" charset="0"/>
              </a:rPr>
              <a:t>Từ thông tin trong p</a:t>
            </a:r>
            <a:r>
              <a:rPr lang="en-US" dirty="0">
                <a:highlight>
                  <a:srgbClr val="FFFF00"/>
                </a:highlight>
                <a:latin typeface="Times New Roman" panose="02020603050405020304" pitchFamily="18" charset="0"/>
                <a:ea typeface="Calibri" panose="020F0502020204030204" pitchFamily="34" charset="0"/>
              </a:rPr>
              <a:t>hẩ</a:t>
            </a:r>
            <a:r>
              <a:rPr lang="en-US" dirty="0">
                <a:latin typeface="Times New Roman" panose="02020603050405020304" pitchFamily="18" charset="0"/>
                <a:ea typeface="Calibri" panose="020F0502020204030204" pitchFamily="34" charset="0"/>
              </a:rPr>
              <a:t>n Khởi động, khi có xúc tác enzyme lactase, giúp quá trình chuyển hoá lactose thành glucose và galactose dễ dàng hơn, nếu thiếu loại enzyme này, lactose không được tiêu hoá. Vậy, khi có xúc tác, năng lượng hoạt hoá của phản ứng chuyển hoá lactose giảm, phản ứng xảy ra dẻ dàng hơn.</a:t>
            </a:r>
            <a:endParaRPr lang="en-US" dirty="0">
              <a:latin typeface="Calibri" panose="020F0502020204030204" pitchFamily="34" charset="0"/>
              <a:ea typeface="Calibri" panose="020F0502020204030204" pitchFamily="34" charset="0"/>
            </a:endParaRPr>
          </a:p>
        </p:txBody>
      </p:sp>
      <p:sp>
        <p:nvSpPr>
          <p:cNvPr id="16" name="矩形 15"/>
          <p:cNvSpPr/>
          <p:nvPr/>
        </p:nvSpPr>
        <p:spPr>
          <a:xfrm>
            <a:off x="2486064" y="4999791"/>
            <a:ext cx="9197935" cy="954095"/>
          </a:xfrm>
          <a:prstGeom prst="rect">
            <a:avLst/>
          </a:prstGeom>
          <a:solidFill>
            <a:schemeClr val="bg1"/>
          </a:solidFill>
          <a:ln w="28575">
            <a:solidFill>
              <a:schemeClr val="accent4">
                <a:lumMod val="75000"/>
              </a:schemeClr>
            </a:solidFill>
          </a:ln>
        </p:spPr>
        <p:txBody>
          <a:bodyPr wrap="square" lIns="121908" tIns="60954" rIns="121908" bIns="60954">
            <a:spAutoFit/>
          </a:bodyPr>
          <a:lstStyle/>
          <a:p>
            <a:pPr algn="just">
              <a:lnSpc>
                <a:spcPct val="150000"/>
              </a:lnSpc>
              <a:spcAft>
                <a:spcPts val="500"/>
              </a:spcAft>
            </a:pPr>
            <a:r>
              <a:rPr lang="en-US" dirty="0">
                <a:latin typeface="Times New Roman" panose="02020603050405020304" pitchFamily="18" charset="0"/>
                <a:ea typeface="Calibri" panose="020F0502020204030204" pitchFamily="34" charset="0"/>
              </a:rPr>
              <a:t>Năng lượng hoạt hoá của phản ứng càng lớn, càng có ít phần tử chất phản ứng đủ năng lượng để tạo ra các va chạm hiệu quả, phản ứng xảy ra rất chậm.</a:t>
            </a:r>
            <a:endParaRPr lang="en-US" dirty="0">
              <a:latin typeface="Calibri" panose="020F0502020204030204" pitchFamily="34" charset="0"/>
              <a:ea typeface="Calibri" panose="020F0502020204030204" pitchFamily="34" charset="0"/>
            </a:endParaRPr>
          </a:p>
        </p:txBody>
      </p:sp>
      <p:grpSp>
        <p:nvGrpSpPr>
          <p:cNvPr id="2" name="Group 1"/>
          <p:cNvGrpSpPr/>
          <p:nvPr/>
        </p:nvGrpSpPr>
        <p:grpSpPr>
          <a:xfrm>
            <a:off x="686123" y="158283"/>
            <a:ext cx="4292277" cy="579593"/>
            <a:chOff x="686123" y="158283"/>
            <a:chExt cx="4292277" cy="579593"/>
          </a:xfrm>
        </p:grpSpPr>
        <p:sp>
          <p:nvSpPr>
            <p:cNvPr id="20" name="圆角矩形 6"/>
            <p:cNvSpPr/>
            <p:nvPr/>
          </p:nvSpPr>
          <p:spPr>
            <a:xfrm>
              <a:off x="915339" y="158283"/>
              <a:ext cx="4063061" cy="579593"/>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1" name="组合 7"/>
            <p:cNvGrpSpPr/>
            <p:nvPr/>
          </p:nvGrpSpPr>
          <p:grpSpPr>
            <a:xfrm>
              <a:off x="985628" y="327712"/>
              <a:ext cx="96284" cy="91451"/>
              <a:chOff x="4486616" y="3001075"/>
              <a:chExt cx="274695" cy="274699"/>
            </a:xfrm>
          </p:grpSpPr>
          <p:sp>
            <p:nvSpPr>
              <p:cNvPr id="22"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4" name="组合 10"/>
            <p:cNvGrpSpPr/>
            <p:nvPr/>
          </p:nvGrpSpPr>
          <p:grpSpPr>
            <a:xfrm>
              <a:off x="686123" y="327712"/>
              <a:ext cx="96284" cy="91451"/>
              <a:chOff x="4486616" y="3001075"/>
              <a:chExt cx="274695" cy="274699"/>
            </a:xfrm>
          </p:grpSpPr>
          <p:sp>
            <p:nvSpPr>
              <p:cNvPr id="25"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6"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7" name="组合 13"/>
            <p:cNvGrpSpPr/>
            <p:nvPr/>
          </p:nvGrpSpPr>
          <p:grpSpPr>
            <a:xfrm>
              <a:off x="752680" y="334670"/>
              <a:ext cx="234183" cy="45719"/>
              <a:chOff x="4318304" y="3089060"/>
              <a:chExt cx="384317" cy="61430"/>
            </a:xfrm>
          </p:grpSpPr>
          <p:sp>
            <p:nvSpPr>
              <p:cNvPr id="28"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9"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30" name="文本框 16"/>
            <p:cNvSpPr txBox="1"/>
            <p:nvPr/>
          </p:nvSpPr>
          <p:spPr>
            <a:xfrm>
              <a:off x="1565048" y="201935"/>
              <a:ext cx="3045052" cy="461665"/>
            </a:xfrm>
            <a:prstGeom prst="rect">
              <a:avLst/>
            </a:prstGeom>
            <a:noFill/>
          </p:spPr>
          <p:txBody>
            <a:bodyPr wrap="square" rtlCol="0">
              <a:spAutoFit/>
            </a:bodyPr>
            <a:lstStyle/>
            <a:p>
              <a:pPr algn="just"/>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31" name="组合 26"/>
            <p:cNvGrpSpPr/>
            <p:nvPr/>
          </p:nvGrpSpPr>
          <p:grpSpPr>
            <a:xfrm>
              <a:off x="1287152" y="251539"/>
              <a:ext cx="366541" cy="415498"/>
              <a:chOff x="5030931" y="2837170"/>
              <a:chExt cx="601529" cy="717910"/>
            </a:xfrm>
          </p:grpSpPr>
          <p:sp>
            <p:nvSpPr>
              <p:cNvPr id="32"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3"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2</a:t>
                </a:r>
                <a:endParaRPr lang="zh-CN" altLang="en-US" sz="2100" dirty="0">
                  <a:solidFill>
                    <a:srgbClr val="FFB850"/>
                  </a:solidFill>
                  <a:latin typeface="Impact" panose="020B080603090205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1" fill="hold" grpId="0"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1" fill="hold" grpId="0" nodeType="withEffect">
                                  <p:stCondLst>
                                    <p:cond delay="90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8" fill="hold" grpId="0" nodeType="withEffect">
                                  <p:stCondLst>
                                    <p:cond delay="1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1+#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1+#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4" grpId="0" animBg="1"/>
      <p:bldP spid="15" grpId="0" bldLvl="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4200" y="2294752"/>
            <a:ext cx="8547100" cy="1421992"/>
          </a:xfrm>
          <a:prstGeom prst="rect">
            <a:avLst/>
          </a:prstGeom>
          <a:solidFill>
            <a:schemeClr val="accent4">
              <a:lumMod val="20000"/>
              <a:lumOff val="80000"/>
            </a:schemeClr>
          </a:solidFill>
          <a:ln w="28575">
            <a:solidFill>
              <a:schemeClr val="accent1"/>
            </a:solidFill>
          </a:ln>
        </p:spPr>
        <p:txBody>
          <a:bodyPr wrap="square">
            <a:spAutoFit/>
          </a:bodyPr>
          <a:lstStyle/>
          <a:p>
            <a:pPr algn="just">
              <a:lnSpc>
                <a:spcPct val="150000"/>
              </a:lnSpc>
              <a:tabLst>
                <a:tab pos="180340" algn="l"/>
                <a:tab pos="360045" algn="l"/>
                <a:tab pos="540385" algn="l"/>
              </a:tabLst>
            </a:pPr>
            <a:r>
              <a:rPr lang="en-US" sz="2000" b="1" dirty="0">
                <a:latin typeface="Times New Roman" panose="02020603050405020304" pitchFamily="18" charset="0"/>
                <a:ea typeface="Calibri" panose="020F0502020204030204" pitchFamily="34" charset="0"/>
                <a:cs typeface="Times New Roman" panose="02020603050405020304" pitchFamily="18" charset="0"/>
              </a:rPr>
              <a:t>1. Năng lượng hoạt hóa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Năng lượng hoạt hoá là năng lượng tối thiểu mà chất phản ứng cần phải có để phản ứng có thể xảy ra.</a:t>
            </a:r>
            <a:endParaRPr lang="en-US" sz="2000" dirty="0">
              <a:latin typeface="Times New Roman" panose="02020603050405020304" pitchFamily="18" charset="0"/>
              <a:cs typeface="Times New Roman" panose="02020603050405020304" pitchFamily="18" charset="0"/>
            </a:endParaRPr>
          </a:p>
        </p:txBody>
      </p:sp>
      <p:grpSp>
        <p:nvGrpSpPr>
          <p:cNvPr id="37" name="组合 18"/>
          <p:cNvGrpSpPr/>
          <p:nvPr/>
        </p:nvGrpSpPr>
        <p:grpSpPr>
          <a:xfrm>
            <a:off x="2865309" y="146813"/>
            <a:ext cx="2065817" cy="2584754"/>
            <a:chOff x="3295850" y="1895995"/>
            <a:chExt cx="3725149" cy="4660916"/>
          </a:xfrm>
        </p:grpSpPr>
        <p:sp>
          <p:nvSpPr>
            <p:cNvPr id="38" name="圆角矩形 19"/>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9"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40" name="圆角矩形 21"/>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1"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0000"/>
                </a:gs>
                <a:gs pos="100000">
                  <a:srgbClr val="C00000"/>
                </a:gs>
              </a:gsLst>
              <a:lin ang="2700000" scaled="1"/>
              <a:tileRect/>
            </a:gradFill>
            <a:ln w="25400">
              <a:gradFill flip="none" rotWithShape="1">
                <a:gsLst>
                  <a:gs pos="0">
                    <a:srgbClr val="C00000"/>
                  </a:gs>
                  <a:gs pos="100000">
                    <a:srgbClr val="FF0000"/>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42" name="圆角矩形 23"/>
          <p:cNvSpPr/>
          <p:nvPr/>
        </p:nvSpPr>
        <p:spPr>
          <a:xfrm>
            <a:off x="4410849" y="621807"/>
            <a:ext cx="3894951" cy="751080"/>
          </a:xfrm>
          <a:prstGeom prst="roundRect">
            <a:avLst>
              <a:gd name="adj" fmla="val 9976"/>
            </a:avLst>
          </a:prstGeom>
          <a:solidFill>
            <a:srgbClr val="FF000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43" name="组合 24"/>
          <p:cNvGrpSpPr/>
          <p:nvPr/>
        </p:nvGrpSpPr>
        <p:grpSpPr>
          <a:xfrm>
            <a:off x="4481138" y="935664"/>
            <a:ext cx="118508" cy="118509"/>
            <a:chOff x="4486616" y="3001075"/>
            <a:chExt cx="274695" cy="274699"/>
          </a:xfrm>
        </p:grpSpPr>
        <p:sp>
          <p:nvSpPr>
            <p:cNvPr id="44" name="椭圆 2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5" name="椭圆 2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6" name="组合 27"/>
          <p:cNvGrpSpPr/>
          <p:nvPr/>
        </p:nvGrpSpPr>
        <p:grpSpPr>
          <a:xfrm>
            <a:off x="4181633" y="935664"/>
            <a:ext cx="118508" cy="118509"/>
            <a:chOff x="4486616" y="3001075"/>
            <a:chExt cx="274695" cy="274699"/>
          </a:xfrm>
        </p:grpSpPr>
        <p:sp>
          <p:nvSpPr>
            <p:cNvPr id="47" name="椭圆 2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8" name="椭圆 2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9" name="组合 30"/>
          <p:cNvGrpSpPr/>
          <p:nvPr/>
        </p:nvGrpSpPr>
        <p:grpSpPr>
          <a:xfrm>
            <a:off x="4248192" y="969326"/>
            <a:ext cx="288238" cy="46073"/>
            <a:chOff x="4312849" y="3104300"/>
            <a:chExt cx="384317" cy="61430"/>
          </a:xfrm>
        </p:grpSpPr>
        <p:sp>
          <p:nvSpPr>
            <p:cNvPr id="50" name="圆角矩形 31"/>
            <p:cNvSpPr/>
            <p:nvPr/>
          </p:nvSpPr>
          <p:spPr>
            <a:xfrm rot="16200000">
              <a:off x="4493802"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1" name="圆角矩形 32"/>
            <p:cNvSpPr/>
            <p:nvPr/>
          </p:nvSpPr>
          <p:spPr>
            <a:xfrm rot="16200000">
              <a:off x="4493803"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5" name="文本框 36"/>
          <p:cNvSpPr txBox="1"/>
          <p:nvPr/>
        </p:nvSpPr>
        <p:spPr>
          <a:xfrm>
            <a:off x="4729976" y="679006"/>
            <a:ext cx="3256696" cy="558743"/>
          </a:xfrm>
          <a:prstGeom prst="rect">
            <a:avLst/>
          </a:prstGeom>
          <a:noFill/>
        </p:spPr>
        <p:txBody>
          <a:bodyPr wrap="square" rtlCol="0">
            <a:spAutoFit/>
          </a:bodyPr>
          <a:lstStyle/>
          <a:p>
            <a:pPr algn="ctr">
              <a:lnSpc>
                <a:spcPct val="115000"/>
              </a:lnSpc>
              <a:tabLst>
                <a:tab pos="180340" algn="l"/>
                <a:tab pos="360045" algn="l"/>
                <a:tab pos="540385" algn="l"/>
              </a:tabLst>
            </a:pPr>
            <a:r>
              <a:rPr lang="en-US" sz="28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Kiến thức trọng tâm</a:t>
            </a: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8" name="KSO_Shape"/>
          <p:cNvSpPr/>
          <p:nvPr/>
        </p:nvSpPr>
        <p:spPr>
          <a:xfrm>
            <a:off x="3191647" y="714887"/>
            <a:ext cx="818990" cy="584213"/>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300" fill="hold"/>
                                            <p:tgtEl>
                                              <p:spTgt spid="37"/>
                                            </p:tgtEl>
                                            <p:attrNameLst>
                                              <p:attrName>ppt_w</p:attrName>
                                            </p:attrNameLst>
                                          </p:cBhvr>
                                          <p:tavLst>
                                            <p:tav tm="0">
                                              <p:val>
                                                <p:fltVal val="0"/>
                                              </p:val>
                                            </p:tav>
                                            <p:tav tm="100000">
                                              <p:val>
                                                <p:strVal val="#ppt_w"/>
                                              </p:val>
                                            </p:tav>
                                          </p:tavLst>
                                        </p:anim>
                                        <p:anim calcmode="lin" valueType="num">
                                          <p:cBhvr>
                                            <p:cTn id="8" dur="300" fill="hold"/>
                                            <p:tgtEl>
                                              <p:spTgt spid="37"/>
                                            </p:tgtEl>
                                            <p:attrNameLst>
                                              <p:attrName>ppt_h</p:attrName>
                                            </p:attrNameLst>
                                          </p:cBhvr>
                                          <p:tavLst>
                                            <p:tav tm="0">
                                              <p:val>
                                                <p:fltVal val="0"/>
                                              </p:val>
                                            </p:tav>
                                            <p:tav tm="100000">
                                              <p:val>
                                                <p:strVal val="#ppt_h"/>
                                              </p:val>
                                            </p:tav>
                                          </p:tavLst>
                                        </p:anim>
                                        <p:animEffect transition="in" filter="fade">
                                          <p:cBhvr>
                                            <p:cTn id="9" dur="300"/>
                                            <p:tgtEl>
                                              <p:spTgt spid="37"/>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37"/>
                                            </p:tgtEl>
                                            <p:attrNameLst>
                                              <p:attrName>r</p:attrName>
                                            </p:attrNameLst>
                                          </p:cBhvr>
                                        </p:animRot>
                                        <p:animRot by="-240000">
                                          <p:cBhvr>
                                            <p:cTn id="13" dur="120" fill="hold">
                                              <p:stCondLst>
                                                <p:cond delay="120"/>
                                              </p:stCondLst>
                                            </p:cTn>
                                            <p:tgtEl>
                                              <p:spTgt spid="37"/>
                                            </p:tgtEl>
                                            <p:attrNameLst>
                                              <p:attrName>r</p:attrName>
                                            </p:attrNameLst>
                                          </p:cBhvr>
                                        </p:animRot>
                                        <p:animRot by="240000">
                                          <p:cBhvr>
                                            <p:cTn id="14" dur="120" fill="hold">
                                              <p:stCondLst>
                                                <p:cond delay="240"/>
                                              </p:stCondLst>
                                            </p:cTn>
                                            <p:tgtEl>
                                              <p:spTgt spid="37"/>
                                            </p:tgtEl>
                                            <p:attrNameLst>
                                              <p:attrName>r</p:attrName>
                                            </p:attrNameLst>
                                          </p:cBhvr>
                                        </p:animRot>
                                        <p:animRot by="-240000">
                                          <p:cBhvr>
                                            <p:cTn id="15" dur="120" fill="hold">
                                              <p:stCondLst>
                                                <p:cond delay="360"/>
                                              </p:stCondLst>
                                            </p:cTn>
                                            <p:tgtEl>
                                              <p:spTgt spid="37"/>
                                            </p:tgtEl>
                                            <p:attrNameLst>
                                              <p:attrName>r</p:attrName>
                                            </p:attrNameLst>
                                          </p:cBhvr>
                                        </p:animRot>
                                        <p:animRot by="120000">
                                          <p:cBhvr>
                                            <p:cTn id="16" dur="120" fill="hold">
                                              <p:stCondLst>
                                                <p:cond delay="480"/>
                                              </p:stCondLst>
                                            </p:cTn>
                                            <p:tgtEl>
                                              <p:spTgt spid="37"/>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anim calcmode="lin" valueType="num">
                                          <p:cBhvr>
                                            <p:cTn id="20" dur="500" fill="hold"/>
                                            <p:tgtEl>
                                              <p:spTgt spid="58"/>
                                            </p:tgtEl>
                                            <p:attrNameLst>
                                              <p:attrName>ppt_x</p:attrName>
                                            </p:attrNameLst>
                                          </p:cBhvr>
                                          <p:tavLst>
                                            <p:tav tm="0">
                                              <p:val>
                                                <p:strVal val="#ppt_x"/>
                                              </p:val>
                                            </p:tav>
                                            <p:tav tm="100000">
                                              <p:val>
                                                <p:strVal val="#ppt_x"/>
                                              </p:val>
                                            </p:tav>
                                          </p:tavLst>
                                        </p:anim>
                                        <p:anim calcmode="lin" valueType="num">
                                          <p:cBhvr>
                                            <p:cTn id="21" dur="450" decel="100000" fill="hold"/>
                                            <p:tgtEl>
                                              <p:spTgt spid="5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8"/>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14:presetBounceEnd="50000">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14:bounceEnd="50000">
                                          <p:cBhvr additive="base">
                                            <p:cTn id="34" dur="500" fill="hold"/>
                                            <p:tgtEl>
                                              <p:spTgt spid="42"/>
                                            </p:tgtEl>
                                            <p:attrNameLst>
                                              <p:attrName>ppt_x</p:attrName>
                                            </p:attrNameLst>
                                          </p:cBhvr>
                                          <p:tavLst>
                                            <p:tav tm="0">
                                              <p:val>
                                                <p:strVal val="1+#ppt_w/2"/>
                                              </p:val>
                                            </p:tav>
                                            <p:tav tm="100000">
                                              <p:val>
                                                <p:strVal val="#ppt_x"/>
                                              </p:val>
                                            </p:tav>
                                          </p:tavLst>
                                        </p:anim>
                                        <p:anim calcmode="lin" valueType="num" p14:bounceEnd="50000">
                                          <p:cBhvr additive="base">
                                            <p:cTn id="35" dur="500" fill="hold"/>
                                            <p:tgtEl>
                                              <p:spTgt spid="42"/>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barn(outVertic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animBg="1"/>
          <p:bldP spid="55" grpId="0"/>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300" fill="hold"/>
                                            <p:tgtEl>
                                              <p:spTgt spid="37"/>
                                            </p:tgtEl>
                                            <p:attrNameLst>
                                              <p:attrName>ppt_w</p:attrName>
                                            </p:attrNameLst>
                                          </p:cBhvr>
                                          <p:tavLst>
                                            <p:tav tm="0">
                                              <p:val>
                                                <p:fltVal val="0"/>
                                              </p:val>
                                            </p:tav>
                                            <p:tav tm="100000">
                                              <p:val>
                                                <p:strVal val="#ppt_w"/>
                                              </p:val>
                                            </p:tav>
                                          </p:tavLst>
                                        </p:anim>
                                        <p:anim calcmode="lin" valueType="num">
                                          <p:cBhvr>
                                            <p:cTn id="8" dur="300" fill="hold"/>
                                            <p:tgtEl>
                                              <p:spTgt spid="37"/>
                                            </p:tgtEl>
                                            <p:attrNameLst>
                                              <p:attrName>ppt_h</p:attrName>
                                            </p:attrNameLst>
                                          </p:cBhvr>
                                          <p:tavLst>
                                            <p:tav tm="0">
                                              <p:val>
                                                <p:fltVal val="0"/>
                                              </p:val>
                                            </p:tav>
                                            <p:tav tm="100000">
                                              <p:val>
                                                <p:strVal val="#ppt_h"/>
                                              </p:val>
                                            </p:tav>
                                          </p:tavLst>
                                        </p:anim>
                                        <p:animEffect transition="in" filter="fade">
                                          <p:cBhvr>
                                            <p:cTn id="9" dur="300"/>
                                            <p:tgtEl>
                                              <p:spTgt spid="37"/>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37"/>
                                            </p:tgtEl>
                                            <p:attrNameLst>
                                              <p:attrName>r</p:attrName>
                                            </p:attrNameLst>
                                          </p:cBhvr>
                                        </p:animRot>
                                        <p:animRot by="-240000">
                                          <p:cBhvr>
                                            <p:cTn id="13" dur="120" fill="hold">
                                              <p:stCondLst>
                                                <p:cond delay="120"/>
                                              </p:stCondLst>
                                            </p:cTn>
                                            <p:tgtEl>
                                              <p:spTgt spid="37"/>
                                            </p:tgtEl>
                                            <p:attrNameLst>
                                              <p:attrName>r</p:attrName>
                                            </p:attrNameLst>
                                          </p:cBhvr>
                                        </p:animRot>
                                        <p:animRot by="240000">
                                          <p:cBhvr>
                                            <p:cTn id="14" dur="120" fill="hold">
                                              <p:stCondLst>
                                                <p:cond delay="240"/>
                                              </p:stCondLst>
                                            </p:cTn>
                                            <p:tgtEl>
                                              <p:spTgt spid="37"/>
                                            </p:tgtEl>
                                            <p:attrNameLst>
                                              <p:attrName>r</p:attrName>
                                            </p:attrNameLst>
                                          </p:cBhvr>
                                        </p:animRot>
                                        <p:animRot by="-240000">
                                          <p:cBhvr>
                                            <p:cTn id="15" dur="120" fill="hold">
                                              <p:stCondLst>
                                                <p:cond delay="360"/>
                                              </p:stCondLst>
                                            </p:cTn>
                                            <p:tgtEl>
                                              <p:spTgt spid="37"/>
                                            </p:tgtEl>
                                            <p:attrNameLst>
                                              <p:attrName>r</p:attrName>
                                            </p:attrNameLst>
                                          </p:cBhvr>
                                        </p:animRot>
                                        <p:animRot by="120000">
                                          <p:cBhvr>
                                            <p:cTn id="16" dur="120" fill="hold">
                                              <p:stCondLst>
                                                <p:cond delay="480"/>
                                              </p:stCondLst>
                                            </p:cTn>
                                            <p:tgtEl>
                                              <p:spTgt spid="37"/>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anim calcmode="lin" valueType="num">
                                          <p:cBhvr>
                                            <p:cTn id="20" dur="500" fill="hold"/>
                                            <p:tgtEl>
                                              <p:spTgt spid="58"/>
                                            </p:tgtEl>
                                            <p:attrNameLst>
                                              <p:attrName>ppt_x</p:attrName>
                                            </p:attrNameLst>
                                          </p:cBhvr>
                                          <p:tavLst>
                                            <p:tav tm="0">
                                              <p:val>
                                                <p:strVal val="#ppt_x"/>
                                              </p:val>
                                            </p:tav>
                                            <p:tav tm="100000">
                                              <p:val>
                                                <p:strVal val="#ppt_x"/>
                                              </p:val>
                                            </p:tav>
                                          </p:tavLst>
                                        </p:anim>
                                        <p:anim calcmode="lin" valueType="num">
                                          <p:cBhvr>
                                            <p:cTn id="21" dur="450" decel="100000" fill="hold"/>
                                            <p:tgtEl>
                                              <p:spTgt spid="5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8"/>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1+#ppt_w/2"/>
                                              </p:val>
                                            </p:tav>
                                            <p:tav tm="100000">
                                              <p:val>
                                                <p:strVal val="#ppt_x"/>
                                              </p:val>
                                            </p:tav>
                                          </p:tavLst>
                                        </p:anim>
                                        <p:anim calcmode="lin" valueType="num">
                                          <p:cBhvr additive="base">
                                            <p:cTn id="35" dur="500" fill="hold"/>
                                            <p:tgtEl>
                                              <p:spTgt spid="42"/>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barn(outVertic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animBg="1"/>
          <p:bldP spid="55" grpId="0"/>
          <p:bldP spid="5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745" y="2845921"/>
            <a:ext cx="4992154" cy="4992154"/>
          </a:xfrm>
          <a:prstGeom prst="rect">
            <a:avLst/>
          </a:prstGeom>
        </p:spPr>
      </p:pic>
      <p:grpSp>
        <p:nvGrpSpPr>
          <p:cNvPr id="34" name="组合 127"/>
          <p:cNvGrpSpPr/>
          <p:nvPr/>
        </p:nvGrpSpPr>
        <p:grpSpPr>
          <a:xfrm>
            <a:off x="1378012" y="952500"/>
            <a:ext cx="1412870" cy="1348038"/>
            <a:chOff x="6839012" y="2446144"/>
            <a:chExt cx="1556194" cy="1556194"/>
          </a:xfrm>
        </p:grpSpPr>
        <p:grpSp>
          <p:nvGrpSpPr>
            <p:cNvPr id="35" name="组合 128"/>
            <p:cNvGrpSpPr/>
            <p:nvPr/>
          </p:nvGrpSpPr>
          <p:grpSpPr>
            <a:xfrm>
              <a:off x="6839012" y="2446144"/>
              <a:ext cx="1556194" cy="1556194"/>
              <a:chOff x="3154508" y="1821271"/>
              <a:chExt cx="2785107" cy="2785102"/>
            </a:xfrm>
          </p:grpSpPr>
          <p:sp>
            <p:nvSpPr>
              <p:cNvPr id="37"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38" name="Freeform 5"/>
              <p:cNvSpPr/>
              <p:nvPr/>
            </p:nvSpPr>
            <p:spPr bwMode="auto">
              <a:xfrm rot="10800000">
                <a:off x="3447677" y="2114440"/>
                <a:ext cx="2198769" cy="2198765"/>
              </a:xfrm>
              <a:prstGeom prst="ellipse">
                <a:avLst/>
              </a:prstGeom>
              <a:gradFill flip="none" rotWithShape="1">
                <a:gsLst>
                  <a:gs pos="0">
                    <a:schemeClr val="accent3"/>
                  </a:gs>
                  <a:gs pos="100000">
                    <a:schemeClr val="accent3">
                      <a:lumMod val="75000"/>
                    </a:schemeClr>
                  </a:gs>
                </a:gsLst>
                <a:lin ang="2700000" scaled="1"/>
                <a:tileRect/>
              </a:gra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36" name="Freeform 18"/>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sp>
        <p:nvSpPr>
          <p:cNvPr id="39" name="Rectangle 38"/>
          <p:cNvSpPr/>
          <p:nvPr/>
        </p:nvSpPr>
        <p:spPr>
          <a:xfrm>
            <a:off x="2962983" y="952500"/>
            <a:ext cx="8308919" cy="1384995"/>
          </a:xfrm>
          <a:prstGeom prst="rect">
            <a:avLst/>
          </a:prstGeom>
          <a:solidFill>
            <a:schemeClr val="bg1"/>
          </a:solidFill>
          <a:ln w="38100">
            <a:solidFill>
              <a:schemeClr val="accent6">
                <a:lumMod val="75000"/>
              </a:schemeClr>
            </a:solidFill>
          </a:ln>
        </p:spPr>
        <p:txBody>
          <a:bodyPr wrap="square" anchor="ctr">
            <a:spAutoFit/>
          </a:bodyPr>
          <a:lstStyle/>
          <a:p>
            <a:pPr algn="ctr">
              <a:lnSpc>
                <a:spcPct val="150000"/>
              </a:lnSpc>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50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0-#ppt_h/2"/>
                                          </p:val>
                                        </p:tav>
                                        <p:tav tm="100000">
                                          <p:val>
                                            <p:strVal val="#ppt_y"/>
                                          </p:val>
                                        </p:tav>
                                      </p:tavLst>
                                    </p:anim>
                                  </p:childTnLst>
                                </p:cTn>
                              </p:par>
                              <p:par>
                                <p:cTn id="14" presetID="2" presetClass="entr" presetSubtype="4" fill="hold" grpId="0" nodeType="withEffect">
                                  <p:stCondLst>
                                    <p:cond delay="50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6"/>
          <p:cNvSpPr/>
          <p:nvPr/>
        </p:nvSpPr>
        <p:spPr>
          <a:xfrm>
            <a:off x="915339" y="158283"/>
            <a:ext cx="7949261" cy="579593"/>
          </a:xfrm>
          <a:prstGeom prst="roundRect">
            <a:avLst>
              <a:gd name="adj" fmla="val 9976"/>
            </a:avLst>
          </a:prstGeom>
          <a:solidFill>
            <a:srgbClr val="00B0F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7"/>
          <p:cNvGrpSpPr/>
          <p:nvPr/>
        </p:nvGrpSpPr>
        <p:grpSpPr>
          <a:xfrm>
            <a:off x="985628" y="327712"/>
            <a:ext cx="96284" cy="91451"/>
            <a:chOff x="4486616" y="3001075"/>
            <a:chExt cx="274695" cy="274699"/>
          </a:xfrm>
        </p:grpSpPr>
        <p:sp>
          <p:nvSpPr>
            <p:cNvPr id="4"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10"/>
          <p:cNvGrpSpPr/>
          <p:nvPr/>
        </p:nvGrpSpPr>
        <p:grpSpPr>
          <a:xfrm>
            <a:off x="686123" y="327712"/>
            <a:ext cx="96284" cy="91451"/>
            <a:chOff x="4486616" y="3001075"/>
            <a:chExt cx="274695" cy="274699"/>
          </a:xfrm>
        </p:grpSpPr>
        <p:sp>
          <p:nvSpPr>
            <p:cNvPr id="7"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 name="组合 13"/>
          <p:cNvGrpSpPr/>
          <p:nvPr/>
        </p:nvGrpSpPr>
        <p:grpSpPr>
          <a:xfrm>
            <a:off x="752680" y="334670"/>
            <a:ext cx="234183" cy="45719"/>
            <a:chOff x="4318304" y="3089060"/>
            <a:chExt cx="384317" cy="61430"/>
          </a:xfrm>
        </p:grpSpPr>
        <p:sp>
          <p:nvSpPr>
            <p:cNvPr id="10"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2" name="文本框 16"/>
          <p:cNvSpPr txBox="1"/>
          <p:nvPr/>
        </p:nvSpPr>
        <p:spPr>
          <a:xfrm>
            <a:off x="1533737" y="158283"/>
            <a:ext cx="7401152"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13" name="组合 26"/>
          <p:cNvGrpSpPr/>
          <p:nvPr/>
        </p:nvGrpSpPr>
        <p:grpSpPr>
          <a:xfrm>
            <a:off x="1287152" y="251539"/>
            <a:ext cx="366541" cy="415498"/>
            <a:chOff x="5030931" y="2837170"/>
            <a:chExt cx="601529" cy="717910"/>
          </a:xfrm>
        </p:grpSpPr>
        <p:sp>
          <p:nvSpPr>
            <p:cNvPr id="14"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3</a:t>
              </a:r>
              <a:endParaRPr lang="zh-CN" altLang="en-US" sz="2100" dirty="0">
                <a:solidFill>
                  <a:srgbClr val="FFB850"/>
                </a:solidFill>
                <a:latin typeface="Impact" panose="020B0806030902050204" pitchFamily="34" charset="0"/>
              </a:endParaRPr>
            </a:p>
          </p:txBody>
        </p:sp>
      </p:grpSp>
      <p:pic>
        <p:nvPicPr>
          <p:cNvPr id="17" name="Ảnh hưởng của nhiệt độ đến tốc độ phản ứng hoá họ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670140" y="899717"/>
            <a:ext cx="7794621" cy="5845966"/>
          </a:xfrm>
          <a:prstGeom prst="rect">
            <a:avLst/>
          </a:prstGeom>
        </p:spPr>
      </p:pic>
      <p:grpSp>
        <p:nvGrpSpPr>
          <p:cNvPr id="19" name="Group 18"/>
          <p:cNvGrpSpPr/>
          <p:nvPr/>
        </p:nvGrpSpPr>
        <p:grpSpPr>
          <a:xfrm>
            <a:off x="1200530" y="3322467"/>
            <a:ext cx="2120900" cy="1739900"/>
            <a:chOff x="0" y="2209800"/>
            <a:chExt cx="2120900" cy="1739900"/>
          </a:xfrm>
        </p:grpSpPr>
        <p:sp>
          <p:nvSpPr>
            <p:cNvPr id="18" name="Right Arrow 17"/>
            <p:cNvSpPr/>
            <p:nvPr/>
          </p:nvSpPr>
          <p:spPr>
            <a:xfrm>
              <a:off x="0" y="2209800"/>
              <a:ext cx="2120900" cy="173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8059" y="2756584"/>
              <a:ext cx="1872641" cy="646331"/>
            </a:xfrm>
            <a:prstGeom prst="rect">
              <a:avLst/>
            </a:prstGeom>
            <a:noFill/>
          </p:spPr>
          <p:txBody>
            <a:bodyPr wrap="square" rtlCol="0">
              <a:spAutoFit/>
            </a:bodyPr>
            <a:lstStyle/>
            <a:p>
              <a:pPr algn="ctr"/>
              <a:r>
                <a:rPr lang="en-US" b="1" dirty="0">
                  <a:solidFill>
                    <a:schemeClr val="bg1"/>
                  </a:solidFill>
                </a:rPr>
                <a:t>Hãy quan sát thí nghiệm sau: </a:t>
              </a:r>
            </a:p>
          </p:txBody>
        </p:sp>
      </p:grpSp>
      <p:sp>
        <p:nvSpPr>
          <p:cNvPr id="21" name="Rectangle 2"/>
          <p:cNvSpPr>
            <a:spLocks noChangeArrowheads="1"/>
          </p:cNvSpPr>
          <p:nvPr/>
        </p:nvSpPr>
        <p:spPr bwMode="auto">
          <a:xfrm>
            <a:off x="165285" y="1472430"/>
            <a:ext cx="2807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en-US" sz="2000" dirty="0">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hương trình Arrhenius: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aphicFrame>
        <p:nvGraphicFramePr>
          <p:cNvPr id="22" name="Object 21"/>
          <p:cNvGraphicFramePr>
            <a:graphicFrameLocks noChangeAspect="1"/>
          </p:cNvGraphicFramePr>
          <p:nvPr/>
        </p:nvGraphicFramePr>
        <p:xfrm>
          <a:off x="754876" y="1909989"/>
          <a:ext cx="2418489" cy="806163"/>
        </p:xfrm>
        <a:graphic>
          <a:graphicData uri="http://schemas.openxmlformats.org/presentationml/2006/ole">
            <mc:AlternateContent xmlns:mc="http://schemas.openxmlformats.org/markup-compatibility/2006">
              <mc:Choice xmlns:v="urn:schemas-microsoft-com:vml" Requires="v">
                <p:oleObj spid="_x0000_s1068" r:id="rId6" imgW="761365" imgH="304800" progId="Equation.DSMT4">
                  <p:embed/>
                </p:oleObj>
              </mc:Choice>
              <mc:Fallback>
                <p:oleObj r:id="rId6" imgW="761365" imgH="304800"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876" y="1909989"/>
                        <a:ext cx="2418489" cy="806163"/>
                      </a:xfrm>
                      <a:prstGeom prst="rect">
                        <a:avLst/>
                      </a:prstGeom>
                      <a:noFill/>
                      <a:ln w="19050">
                        <a:solidFill>
                          <a:srgbClr val="FF0000"/>
                        </a:solid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2" presetClass="entr" presetSubtype="2" accel="70000"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200" fill="hold"/>
                                            <p:tgtEl>
                                              <p:spTgt spid="13"/>
                                            </p:tgtEl>
                                            <p:attrNameLst>
                                              <p:attrName>ppt_w</p:attrName>
                                            </p:attrNameLst>
                                          </p:cBhvr>
                                          <p:tavLst>
                                            <p:tav tm="0">
                                              <p:val>
                                                <p:fltVal val="0"/>
                                              </p:val>
                                            </p:tav>
                                            <p:tav tm="100000">
                                              <p:val>
                                                <p:strVal val="#ppt_w"/>
                                              </p:val>
                                            </p:tav>
                                          </p:tavLst>
                                        </p:anim>
                                        <p:anim calcmode="lin" valueType="num">
                                          <p:cBhvr>
                                            <p:cTn id="20" dur="200" fill="hold"/>
                                            <p:tgtEl>
                                              <p:spTgt spid="13"/>
                                            </p:tgtEl>
                                            <p:attrNameLst>
                                              <p:attrName>ppt_h</p:attrName>
                                            </p:attrNameLst>
                                          </p:cBhvr>
                                          <p:tavLst>
                                            <p:tav tm="0">
                                              <p:val>
                                                <p:fltVal val="0"/>
                                              </p:val>
                                            </p:tav>
                                            <p:tav tm="100000">
                                              <p:val>
                                                <p:strVal val="#ppt_h"/>
                                              </p:val>
                                            </p:tav>
                                          </p:tavLst>
                                        </p:anim>
                                        <p:animEffect transition="in" filter="fade">
                                          <p:cBhvr>
                                            <p:cTn id="21" dur="200"/>
                                            <p:tgtEl>
                                              <p:spTgt spid="13"/>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7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8"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7"/>
                    </p:tgtEl>
                  </p:cMediaNode>
                </p:video>
              </p:childTnLst>
            </p:cTn>
          </p:par>
        </p:tnLst>
        <p:bldLst>
          <p:bldP spid="2" grpId="0" animBg="1"/>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2" presetClass="entr" presetSubtype="2" accel="7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200" fill="hold"/>
                                            <p:tgtEl>
                                              <p:spTgt spid="13"/>
                                            </p:tgtEl>
                                            <p:attrNameLst>
                                              <p:attrName>ppt_w</p:attrName>
                                            </p:attrNameLst>
                                          </p:cBhvr>
                                          <p:tavLst>
                                            <p:tav tm="0">
                                              <p:val>
                                                <p:fltVal val="0"/>
                                              </p:val>
                                            </p:tav>
                                            <p:tav tm="100000">
                                              <p:val>
                                                <p:strVal val="#ppt_w"/>
                                              </p:val>
                                            </p:tav>
                                          </p:tavLst>
                                        </p:anim>
                                        <p:anim calcmode="lin" valueType="num">
                                          <p:cBhvr>
                                            <p:cTn id="20" dur="200" fill="hold"/>
                                            <p:tgtEl>
                                              <p:spTgt spid="13"/>
                                            </p:tgtEl>
                                            <p:attrNameLst>
                                              <p:attrName>ppt_h</p:attrName>
                                            </p:attrNameLst>
                                          </p:cBhvr>
                                          <p:tavLst>
                                            <p:tav tm="0">
                                              <p:val>
                                                <p:fltVal val="0"/>
                                              </p:val>
                                            </p:tav>
                                            <p:tav tm="100000">
                                              <p:val>
                                                <p:strVal val="#ppt_h"/>
                                              </p:val>
                                            </p:tav>
                                          </p:tavLst>
                                        </p:anim>
                                        <p:animEffect transition="in" filter="fade">
                                          <p:cBhvr>
                                            <p:cTn id="21" dur="200"/>
                                            <p:tgtEl>
                                              <p:spTgt spid="13"/>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7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8"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7"/>
                    </p:tgtEl>
                  </p:cMediaNode>
                </p:video>
              </p:childTnLst>
            </p:cTn>
          </p:par>
        </p:tnLst>
        <p:bldLst>
          <p:bldP spid="2" grpId="0" animBg="1"/>
          <p:bldP spid="12" grpId="0"/>
          <p:bldP spid="2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86123" y="158283"/>
            <a:ext cx="8248766" cy="579593"/>
            <a:chOff x="686123" y="158283"/>
            <a:chExt cx="8248766" cy="579593"/>
          </a:xfrm>
        </p:grpSpPr>
        <p:sp>
          <p:nvSpPr>
            <p:cNvPr id="3" name="圆角矩形 6"/>
            <p:cNvSpPr/>
            <p:nvPr/>
          </p:nvSpPr>
          <p:spPr>
            <a:xfrm>
              <a:off x="915339" y="158283"/>
              <a:ext cx="7949261" cy="579593"/>
            </a:xfrm>
            <a:prstGeom prst="roundRect">
              <a:avLst>
                <a:gd name="adj" fmla="val 9976"/>
              </a:avLst>
            </a:prstGeom>
            <a:solidFill>
              <a:srgbClr val="00B0F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3" name="文本框 16"/>
            <p:cNvSpPr txBox="1"/>
            <p:nvPr/>
          </p:nvSpPr>
          <p:spPr>
            <a:xfrm>
              <a:off x="1533737" y="158283"/>
              <a:ext cx="7401152"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14" name="组合 26"/>
            <p:cNvGrpSpPr/>
            <p:nvPr/>
          </p:nvGrpSpPr>
          <p:grpSpPr>
            <a:xfrm>
              <a:off x="1287152" y="251539"/>
              <a:ext cx="366541" cy="415498"/>
              <a:chOff x="5030931" y="2837170"/>
              <a:chExt cx="601529" cy="717910"/>
            </a:xfrm>
          </p:grpSpPr>
          <p:sp>
            <p:nvSpPr>
              <p:cNvPr id="1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3</a:t>
                </a:r>
                <a:endParaRPr lang="zh-CN" altLang="en-US" sz="2100" dirty="0">
                  <a:solidFill>
                    <a:srgbClr val="FFB850"/>
                  </a:solidFill>
                  <a:latin typeface="Impact" panose="020B0806030902050204" pitchFamily="34" charset="0"/>
                </a:endParaRPr>
              </a:p>
            </p:txBody>
          </p:sp>
        </p:grpSp>
      </p:grpSp>
      <p:sp>
        <p:nvSpPr>
          <p:cNvPr id="20"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Rounded Rectangle 72"/>
          <p:cNvSpPr/>
          <p:nvPr/>
        </p:nvSpPr>
        <p:spPr>
          <a:xfrm>
            <a:off x="782408" y="1531618"/>
            <a:ext cx="10153299" cy="869056"/>
          </a:xfrm>
          <a:prstGeom prst="roundRect">
            <a:avLst>
              <a:gd name="adj" fmla="val 21110"/>
            </a:avLst>
          </a:prstGeom>
          <a:solidFill>
            <a:srgbClr val="E74C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52400" marR="0" indent="-152400" algn="just">
              <a:lnSpc>
                <a:spcPct val="115000"/>
              </a:lnSpc>
              <a:spcBef>
                <a:spcPts val="0"/>
              </a:spcBef>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Câu 1:</a:t>
            </a:r>
            <a:r>
              <a:rPr lang="en-US" sz="2000" dirty="0">
                <a:latin typeface="Times New Roman" panose="02020603050405020304" pitchFamily="18" charset="0"/>
                <a:ea typeface="Calibri" panose="020F0502020204030204" pitchFamily="34" charset="0"/>
                <a:cs typeface="Times New Roman" panose="02020603050405020304" pitchFamily="18" charset="0"/>
              </a:rPr>
              <a:t> Dựa vào phương trình Arrhenius, tốc độ phản ứng thay đổi thế nào khi tăng nhiệt độ của phản ứng?</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7" name="Group 36"/>
          <p:cNvGrpSpPr/>
          <p:nvPr/>
        </p:nvGrpSpPr>
        <p:grpSpPr>
          <a:xfrm>
            <a:off x="737440" y="2571406"/>
            <a:ext cx="10355492" cy="1533283"/>
            <a:chOff x="752680" y="2586646"/>
            <a:chExt cx="10355492" cy="1533283"/>
          </a:xfrm>
        </p:grpSpPr>
        <p:sp>
          <p:nvSpPr>
            <p:cNvPr id="19" name="文本框 8"/>
            <p:cNvSpPr txBox="1"/>
            <p:nvPr/>
          </p:nvSpPr>
          <p:spPr>
            <a:xfrm>
              <a:off x="752680" y="2665684"/>
              <a:ext cx="10355492" cy="1454245"/>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000" dirty="0">
                  <a:latin typeface="Times New Roman" panose="02020603050405020304" pitchFamily="18" charset="0"/>
                  <a:cs typeface="Times New Roman" panose="02020603050405020304" pitchFamily="18" charset="0"/>
                </a:rPr>
                <a:t>         Theo phương trình kinh nghiệm của Arrhenius, ta có:                      , trong cùng một phản ứng, E</a:t>
              </a:r>
              <a:r>
                <a:rPr lang="en-US" sz="2000" baseline="-25000" dirty="0">
                  <a:latin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 không đổi, hằng số A và R không đổi, khi tăng nhiệt độ, dẫn đến hằng số tốc độ </a:t>
              </a:r>
              <a:r>
                <a:rPr lang="en-US" sz="2000" i="1" dirty="0">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 của phản ứng tăng, nên tốc độ phản ứng tăng.</a:t>
              </a:r>
            </a:p>
          </p:txBody>
        </p:sp>
        <p:graphicFrame>
          <p:nvGraphicFramePr>
            <p:cNvPr id="21" name="Object 20"/>
            <p:cNvGraphicFramePr>
              <a:graphicFrameLocks noChangeAspect="1"/>
            </p:cNvGraphicFramePr>
            <p:nvPr/>
          </p:nvGraphicFramePr>
          <p:xfrm>
            <a:off x="6967630" y="2586646"/>
            <a:ext cx="1185770" cy="552462"/>
          </p:xfrm>
          <a:graphic>
            <a:graphicData uri="http://schemas.openxmlformats.org/presentationml/2006/ole">
              <mc:AlternateContent xmlns:mc="http://schemas.openxmlformats.org/markup-compatibility/2006">
                <mc:Choice xmlns:v="urn:schemas-microsoft-com:vml" Requires="v">
                  <p:oleObj spid="_x0000_s2102" r:id="rId3" imgW="761365" imgH="304800" progId="Equation.DSMT4">
                    <p:embed/>
                  </p:oleObj>
                </mc:Choice>
                <mc:Fallback>
                  <p:oleObj r:id="rId3" imgW="761365" imgH="3048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630" y="2586646"/>
                          <a:ext cx="1185770" cy="552462"/>
                        </a:xfrm>
                        <a:prstGeom prst="rect">
                          <a:avLst/>
                        </a:prstGeom>
                        <a:noFill/>
                      </p:spPr>
                    </p:pic>
                  </p:oleObj>
                </mc:Fallback>
              </mc:AlternateContent>
            </a:graphicData>
          </a:graphic>
        </p:graphicFrame>
      </p:grpSp>
      <p:sp>
        <p:nvSpPr>
          <p:cNvPr id="31" name="Rectangle 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33"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250"/>
                                        <p:tgtEl>
                                          <p:spTgt spid="37"/>
                                        </p:tgtEl>
                                      </p:cBhvr>
                                    </p:animEffect>
                                    <p:anim calcmode="lin" valueType="num">
                                      <p:cBhvr>
                                        <p:cTn id="13" dur="250" fill="hold"/>
                                        <p:tgtEl>
                                          <p:spTgt spid="37"/>
                                        </p:tgtEl>
                                        <p:attrNameLst>
                                          <p:attrName>ppt_x</p:attrName>
                                        </p:attrNameLst>
                                      </p:cBhvr>
                                      <p:tavLst>
                                        <p:tav tm="0">
                                          <p:val>
                                            <p:strVal val="#ppt_x"/>
                                          </p:val>
                                        </p:tav>
                                        <p:tav tm="100000">
                                          <p:val>
                                            <p:strVal val="#ppt_x"/>
                                          </p:val>
                                        </p:tav>
                                      </p:tavLst>
                                    </p:anim>
                                    <p:anim calcmode="lin" valueType="num">
                                      <p:cBhvr>
                                        <p:cTn id="14" dur="2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6123" y="158283"/>
            <a:ext cx="8248766" cy="579593"/>
            <a:chOff x="686123" y="158283"/>
            <a:chExt cx="8248766" cy="579593"/>
          </a:xfrm>
        </p:grpSpPr>
        <p:sp>
          <p:nvSpPr>
            <p:cNvPr id="3" name="圆角矩形 6"/>
            <p:cNvSpPr/>
            <p:nvPr/>
          </p:nvSpPr>
          <p:spPr>
            <a:xfrm>
              <a:off x="915339" y="158283"/>
              <a:ext cx="7949261" cy="579593"/>
            </a:xfrm>
            <a:prstGeom prst="roundRect">
              <a:avLst>
                <a:gd name="adj" fmla="val 9976"/>
              </a:avLst>
            </a:prstGeom>
            <a:solidFill>
              <a:srgbClr val="00B0F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4" name="组合 7"/>
            <p:cNvGrpSpPr/>
            <p:nvPr/>
          </p:nvGrpSpPr>
          <p:grpSpPr>
            <a:xfrm>
              <a:off x="985628" y="327712"/>
              <a:ext cx="96284" cy="91451"/>
              <a:chOff x="4486616" y="3001075"/>
              <a:chExt cx="274695" cy="274699"/>
            </a:xfrm>
          </p:grpSpPr>
          <p:sp>
            <p:nvSpPr>
              <p:cNvPr id="1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 name="组合 10"/>
            <p:cNvGrpSpPr/>
            <p:nvPr/>
          </p:nvGrpSpPr>
          <p:grpSpPr>
            <a:xfrm>
              <a:off x="686123" y="327712"/>
              <a:ext cx="96284" cy="91451"/>
              <a:chOff x="4486616" y="3001075"/>
              <a:chExt cx="274695" cy="274699"/>
            </a:xfrm>
          </p:grpSpPr>
          <p:sp>
            <p:nvSpPr>
              <p:cNvPr id="13"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7" name="文本框 16"/>
            <p:cNvSpPr txBox="1"/>
            <p:nvPr/>
          </p:nvSpPr>
          <p:spPr>
            <a:xfrm>
              <a:off x="1533737" y="158283"/>
              <a:ext cx="7401152"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8" name="组合 26"/>
            <p:cNvGrpSpPr/>
            <p:nvPr/>
          </p:nvGrpSpPr>
          <p:grpSpPr>
            <a:xfrm>
              <a:off x="1287152" y="251539"/>
              <a:ext cx="366541" cy="415498"/>
              <a:chOff x="5030931" y="2837170"/>
              <a:chExt cx="601529" cy="717910"/>
            </a:xfrm>
          </p:grpSpPr>
          <p:sp>
            <p:nvSpPr>
              <p:cNvPr id="9"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0"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3</a:t>
                </a:r>
                <a:endParaRPr lang="zh-CN" altLang="en-US" sz="2100" dirty="0">
                  <a:solidFill>
                    <a:srgbClr val="FFB850"/>
                  </a:solidFill>
                  <a:latin typeface="Impact" panose="020B0806030902050204" pitchFamily="34" charset="0"/>
                </a:endParaRPr>
              </a:p>
            </p:txBody>
          </p:sp>
        </p:grpSp>
      </p:grpSp>
      <p:sp>
        <p:nvSpPr>
          <p:cNvPr id="21" name="Rounded Rectangle 72"/>
          <p:cNvSpPr/>
          <p:nvPr/>
        </p:nvSpPr>
        <p:spPr>
          <a:xfrm>
            <a:off x="538090" y="995795"/>
            <a:ext cx="11025786" cy="1347298"/>
          </a:xfrm>
          <a:prstGeom prst="roundRect">
            <a:avLst>
              <a:gd name="adj" fmla="val 2111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spcAft>
                <a:spcPts val="2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Câu 2:</a:t>
            </a:r>
            <a:r>
              <a:rPr lang="en-US" sz="2000" dirty="0">
                <a:latin typeface="Times New Roman" panose="02020603050405020304" pitchFamily="18" charset="0"/>
                <a:ea typeface="Calibri" panose="020F0502020204030204" pitchFamily="34" charset="0"/>
                <a:cs typeface="Times New Roman" panose="02020603050405020304" pitchFamily="18" charset="0"/>
              </a:rPr>
              <a:t> Một phản ứng đơn giản xảy ra ở nhiệt độ 100 °C, trong điều kiện có xúc tác và không có xúc tác, năng lượng hoạt hoá của phản ứng lần lượt là: E</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al</a:t>
            </a:r>
            <a:r>
              <a:rPr lang="en-US" sz="2000" dirty="0">
                <a:latin typeface="Times New Roman" panose="02020603050405020304" pitchFamily="18" charset="0"/>
                <a:ea typeface="Calibri" panose="020F0502020204030204" pitchFamily="34" charset="0"/>
                <a:cs typeface="Times New Roman" panose="02020603050405020304" pitchFamily="18" charset="0"/>
              </a:rPr>
              <a:t> = 25 kj/mol, </a:t>
            </a:r>
            <a:r>
              <a:rPr lang="en-US" dirty="0">
                <a:latin typeface="Times New Roman" panose="02020603050405020304" pitchFamily="18" charset="0"/>
                <a:cs typeface="Times New Roman" panose="02020603050405020304" pitchFamily="18" charset="0"/>
              </a:rPr>
              <a:t>E</a:t>
            </a:r>
            <a:r>
              <a:rPr lang="en-US" baseline="-25000" dirty="0">
                <a:latin typeface="Times New Roman" panose="02020603050405020304" pitchFamily="18" charset="0"/>
                <a:cs typeface="Times New Roman" panose="02020603050405020304" pitchFamily="18" charset="0"/>
              </a:rPr>
              <a:t>a2</a:t>
            </a:r>
            <a:r>
              <a:rPr lang="en-US" sz="2000" dirty="0">
                <a:latin typeface="Times New Roman" panose="02020603050405020304" pitchFamily="18" charset="0"/>
                <a:ea typeface="Calibri" panose="020F0502020204030204" pitchFamily="34" charset="0"/>
                <a:cs typeface="Times New Roman" panose="02020603050405020304" pitchFamily="18" charset="0"/>
              </a:rPr>
              <a:t>= 50 kj/mol. So sánh tốc độ phản ứng trong 2 điều kiện.</a:t>
            </a:r>
          </a:p>
        </p:txBody>
      </p:sp>
      <p:sp>
        <p:nvSpPr>
          <p:cNvPr id="26"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7" name="Rectangle 5"/>
          <p:cNvSpPr>
            <a:spLocks noChangeArrowheads="1"/>
          </p:cNvSpPr>
          <p:nvPr/>
        </p:nvSpPr>
        <p:spPr bwMode="auto">
          <a:xfrm>
            <a:off x="0" y="10763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300" b="0" i="0" u="none" strike="noStrike" cap="none" normalizeH="0" baseline="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6"/>
          <p:cNvSpPr>
            <a:spLocks noChangeArrowheads="1"/>
          </p:cNvSpPr>
          <p:nvPr/>
        </p:nvSpPr>
        <p:spPr bwMode="auto">
          <a:xfrm>
            <a:off x="0" y="21526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33" name="Group 32"/>
          <p:cNvGrpSpPr/>
          <p:nvPr/>
        </p:nvGrpSpPr>
        <p:grpSpPr>
          <a:xfrm>
            <a:off x="282175" y="2372823"/>
            <a:ext cx="11806867" cy="3668263"/>
            <a:chOff x="-242991" y="2222216"/>
            <a:chExt cx="11806867" cy="3668263"/>
          </a:xfrm>
          <a:solidFill>
            <a:schemeClr val="bg1"/>
          </a:solidFill>
        </p:grpSpPr>
        <p:sp>
          <p:nvSpPr>
            <p:cNvPr id="22" name="文本框 8"/>
            <p:cNvSpPr txBox="1"/>
            <p:nvPr/>
          </p:nvSpPr>
          <p:spPr>
            <a:xfrm>
              <a:off x="628130" y="2222216"/>
              <a:ext cx="10935746" cy="530915"/>
            </a:xfrm>
            <a:prstGeom prst="rect">
              <a:avLst/>
            </a:prstGeom>
            <a:grp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000" dirty="0">
                  <a:latin typeface="Times New Roman" panose="02020603050405020304" pitchFamily="18" charset="0"/>
                  <a:cs typeface="Times New Roman" panose="02020603050405020304" pitchFamily="18" charset="0"/>
                </a:rPr>
                <a:t>Phương trình Arrhenius viết cho phản ứng trên trong 2 điều kiện:</a:t>
              </a:r>
            </a:p>
          </p:txBody>
        </p:sp>
        <mc:AlternateContent xmlns:mc="http://schemas.openxmlformats.org/markup-compatibility/2006" xmlns:a14="http://schemas.microsoft.com/office/drawing/2010/main">
          <mc:Choice Requires="a14">
            <p:graphicFrame>
              <p:nvGraphicFramePr>
                <p:cNvPr id="24" name="Object 23"/>
                <p:cNvGraphicFramePr>
                  <a:graphicFrameLocks noChangeAspect="1"/>
                </p:cNvGraphicFramePr>
                <p:nvPr/>
              </p:nvGraphicFramePr>
              <p:xfrm>
                <a:off x="770792" y="3244912"/>
                <a:ext cx="1783128" cy="640350"/>
              </p:xfrm>
              <a:graphic>
                <a:graphicData uri="http://schemas.openxmlformats.org/presentationml/2006/ole">
                  <mc:AlternateContent>
                    <mc:Choice xmlns:v="urn:schemas-microsoft-com:vml" Requires="v">
                      <p:oleObj spid="_x0000_s4222" r:id="rId3" imgW="825500" imgH="342900" progId="Equation.DSMT4">
                        <p:embed/>
                      </p:oleObj>
                    </mc:Choice>
                    <mc:Fallback>
                      <p:oleObj r:id="rId3" imgW="825500" imgH="342900" progId="Equation.DSMT4">
                        <p:embed/>
                        <p:pic>
                          <p:nvPicPr>
                            <p:cNvPr id="0" name="Object 2"/>
                            <p:cNvPicPr>
                              <a:picLocks noChangeAspect="1" noChangeArrowheads="1"/>
                            </p:cNvPicPr>
                            <p:nvPr/>
                          </p:nvPicPr>
                          <p:blipFill>
                            <a:blip r:embed="rId4">
                              <a:extLst>
                                <a:ext uri="{28A0092B-C50C-407E-A947-70E740481C1C}">
                                  <a14:useLocalDpi val="0"/>
                                </a:ext>
                              </a:extLst>
                            </a:blip>
                            <a:srcRect/>
                            <a:stretch>
                              <a:fillRect/>
                            </a:stretch>
                          </p:blipFill>
                          <p:spPr bwMode="auto">
                            <a:xfrm>
                              <a:off x="770792" y="3244912"/>
                              <a:ext cx="1783128" cy="640350"/>
                            </a:xfrm>
                            <a:prstGeom prst="rect">
                              <a:avLst/>
                            </a:prstGeom>
                            <a:noFill/>
                          </p:spPr>
                        </p:pic>
                      </p:oleObj>
                    </mc:Fallback>
                  </mc:AlternateContent>
                </a:graphicData>
              </a:graphic>
            </p:graphicFrame>
          </mc:Choice>
          <mc:Fallback xmlns="">
            <p:graphicFrame>
              <p:nvGraphicFramePr>
                <p:cNvPr id="24" name="Object 23"/>
                <p:cNvGraphicFramePr>
                  <a:graphicFrameLocks noChangeAspect="1"/>
                </p:cNvGraphicFramePr>
                <p:nvPr/>
              </p:nvGraphicFramePr>
              <p:xfrm>
                <a:off x="770792" y="3244912"/>
                <a:ext cx="1783128" cy="640350"/>
              </p:xfrm>
              <a:graphic>
                <a:graphicData uri="http://schemas.openxmlformats.org/presentationml/2006/ole">
                  <mc:AlternateContent>
                    <mc:Choice xmlns:v="urn:schemas-microsoft-com:vml" Requires="v">
                      <p:oleObj spid="_x0000_s4219" r:id="rId5" imgW="825500" imgH="342900" progId="Equation.DSMT4">
                        <p:embed/>
                      </p:oleObj>
                    </mc:Choice>
                    <mc:Fallback>
                      <p:oleObj r:id="rId5" imgW="825500" imgH="3429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792" y="3244912"/>
                              <a:ext cx="1783128" cy="640350"/>
                            </a:xfrm>
                            <a:prstGeom prst="rect">
                              <a:avLst/>
                            </a:prstGeom>
                            <a:noFill/>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25" name="Object 24"/>
                <p:cNvGraphicFramePr>
                  <a:graphicFrameLocks noChangeAspect="1"/>
                </p:cNvGraphicFramePr>
                <p:nvPr/>
              </p:nvGraphicFramePr>
              <p:xfrm>
                <a:off x="2962823" y="2837325"/>
                <a:ext cx="4886360" cy="926044"/>
              </p:xfrm>
              <a:graphic>
                <a:graphicData uri="http://schemas.openxmlformats.org/presentationml/2006/ole">
                  <mc:AlternateContent>
                    <mc:Choice xmlns:v="urn:schemas-microsoft-com:vml" Requires="v">
                      <p:oleObj spid="_x0000_s4223" r:id="rId7" imgW="2260600" imgH="495300" progId="Equation.DSMT4">
                        <p:embed/>
                      </p:oleObj>
                    </mc:Choice>
                    <mc:Fallback>
                      <p:oleObj r:id="rId7" imgW="2260600" imgH="495300" progId="Equation.DSMT4">
                        <p:embed/>
                        <p:pic>
                          <p:nvPicPr>
                            <p:cNvPr id="0" name="Object 1"/>
                            <p:cNvPicPr>
                              <a:picLocks noChangeAspect="1" noChangeArrowheads="1"/>
                            </p:cNvPicPr>
                            <p:nvPr/>
                          </p:nvPicPr>
                          <p:blipFill>
                            <a:blip r:embed="rId8">
                              <a:extLst>
                                <a:ext uri="{28A0092B-C50C-407E-A947-70E740481C1C}">
                                  <a14:useLocalDpi val="0"/>
                                </a:ext>
                              </a:extLst>
                            </a:blip>
                            <a:srcRect/>
                            <a:stretch>
                              <a:fillRect/>
                            </a:stretch>
                          </p:blipFill>
                          <p:spPr bwMode="auto">
                            <a:xfrm>
                              <a:off x="2962823" y="2837325"/>
                              <a:ext cx="4886360" cy="926044"/>
                            </a:xfrm>
                            <a:prstGeom prst="rect">
                              <a:avLst/>
                            </a:prstGeom>
                            <a:noFill/>
                          </p:spPr>
                        </p:pic>
                      </p:oleObj>
                    </mc:Fallback>
                  </mc:AlternateContent>
                </a:graphicData>
              </a:graphic>
            </p:graphicFrame>
          </mc:Choice>
          <mc:Fallback xmlns="">
            <p:graphicFrame>
              <p:nvGraphicFramePr>
                <p:cNvPr id="25" name="Object 24"/>
                <p:cNvGraphicFramePr>
                  <a:graphicFrameLocks noChangeAspect="1"/>
                </p:cNvGraphicFramePr>
                <p:nvPr/>
              </p:nvGraphicFramePr>
              <p:xfrm>
                <a:off x="2962823" y="2837325"/>
                <a:ext cx="4886360" cy="926044"/>
              </p:xfrm>
              <a:graphic>
                <a:graphicData uri="http://schemas.openxmlformats.org/presentationml/2006/ole">
                  <mc:AlternateContent>
                    <mc:Choice xmlns:v="urn:schemas-microsoft-com:vml" Requires="v">
                      <p:oleObj spid="_x0000_s4220" r:id="rId9" imgW="2260600" imgH="495300" progId="Equation.DSMT4">
                        <p:embed/>
                      </p:oleObj>
                    </mc:Choice>
                    <mc:Fallback>
                      <p:oleObj r:id="rId9" imgW="2260600" imgH="495300" progId="Equation.DSMT4">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2823" y="2837325"/>
                              <a:ext cx="4886360" cy="926044"/>
                            </a:xfrm>
                            <a:prstGeom prst="rect">
                              <a:avLst/>
                            </a:prstGeom>
                            <a:noFill/>
                          </p:spPr>
                        </p:pic>
                      </p:oleObj>
                    </mc:Fallback>
                  </mc:AlternateContent>
                </a:graphicData>
              </a:graphic>
            </p:graphicFrame>
          </mc:Fallback>
        </mc:AlternateContent>
        <p:sp>
          <p:nvSpPr>
            <p:cNvPr id="29" name="Rectangle 28"/>
            <p:cNvSpPr/>
            <p:nvPr/>
          </p:nvSpPr>
          <p:spPr>
            <a:xfrm>
              <a:off x="-242991" y="4112007"/>
              <a:ext cx="11297987" cy="941283"/>
            </a:xfrm>
            <a:prstGeom prst="rect">
              <a:avLst/>
            </a:prstGeom>
            <a:grpFill/>
          </p:spPr>
          <p:txBody>
            <a:bodyPr wrap="square">
              <a:spAutoFit/>
            </a:bodyPr>
            <a:lstStyle/>
            <a:p>
              <a:pPr marL="88900" marR="0" indent="254000">
                <a:lnSpc>
                  <a:spcPct val="115000"/>
                </a:lnSpc>
                <a:spcBef>
                  <a:spcPts val="0"/>
                </a:spcBef>
                <a:spcAft>
                  <a:spcPts val="11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Vậy, khi năng lượng hoạt hoá giảm từ 50 kj/mol về 25 kj/mol, tốc độ phản ứng tăng 3170,4 lần.</a:t>
              </a:r>
            </a:p>
            <a:p>
              <a:pPr marL="88900" marR="0" indent="254000">
                <a:lnSpc>
                  <a:spcPct val="115000"/>
                </a:lnSpc>
                <a:spcBef>
                  <a:spcPts val="0"/>
                </a:spcBef>
                <a:spcAft>
                  <a:spcPts val="6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Phương trình Arrhenius được viết lại cho 2 nhiệt độ T</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1 </a:t>
              </a:r>
              <a:r>
                <a:rPr lang="en-US" sz="2000" dirty="0">
                  <a:latin typeface="Times New Roman" panose="02020603050405020304" pitchFamily="18" charset="0"/>
                  <a:ea typeface="Calibri" panose="020F0502020204030204" pitchFamily="34" charset="0"/>
                  <a:cs typeface="Times New Roman" panose="02020603050405020304" pitchFamily="18" charset="0"/>
                </a:rPr>
                <a:t> và T</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2 </a:t>
              </a:r>
              <a:r>
                <a:rPr lang="en-US" sz="2000" dirty="0">
                  <a:latin typeface="Times New Roman" panose="02020603050405020304" pitchFamily="18" charset="0"/>
                  <a:ea typeface="Calibri" panose="020F0502020204030204" pitchFamily="34" charset="0"/>
                  <a:cs typeface="Times New Roman" panose="02020603050405020304" pitchFamily="18" charset="0"/>
                </a:rPr>
                <a:t> xác định, ứng với 2 hằng số tốc độ k</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1</a:t>
              </a:r>
              <a:r>
                <a:rPr lang="en-US" sz="2000" dirty="0">
                  <a:latin typeface="Times New Roman" panose="02020603050405020304" pitchFamily="18" charset="0"/>
                  <a:ea typeface="Calibri" panose="020F0502020204030204" pitchFamily="34" charset="0"/>
                  <a:cs typeface="Times New Roman" panose="02020603050405020304" pitchFamily="18" charset="0"/>
                </a:rPr>
                <a:t> và k</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1" name="Object 30"/>
                <p:cNvGraphicFramePr>
                  <a:graphicFrameLocks noChangeAspect="1"/>
                </p:cNvGraphicFramePr>
                <p:nvPr/>
              </p:nvGraphicFramePr>
              <p:xfrm>
                <a:off x="2248711" y="5053290"/>
                <a:ext cx="3161489" cy="837189"/>
              </p:xfrm>
              <a:graphic>
                <a:graphicData uri="http://schemas.openxmlformats.org/presentationml/2006/ole">
                  <mc:AlternateContent>
                    <mc:Choice xmlns:v="urn:schemas-microsoft-com:vml" Requires="v">
                      <p:oleObj spid="_x0000_s4224" r:id="rId11" imgW="1409065" imgH="482600" progId="Equation.DSMT4">
                        <p:embed/>
                      </p:oleObj>
                    </mc:Choice>
                    <mc:Fallback>
                      <p:oleObj r:id="rId11" imgW="1409065" imgH="482600" progId="Equation.DSMT4">
                        <p:embed/>
                        <p:pic>
                          <p:nvPicPr>
                            <p:cNvPr id="0" name="Object 17"/>
                            <p:cNvPicPr>
                              <a:picLocks noChangeAspect="1" noChangeArrowheads="1"/>
                            </p:cNvPicPr>
                            <p:nvPr/>
                          </p:nvPicPr>
                          <p:blipFill>
                            <a:blip r:embed="rId12">
                              <a:extLst>
                                <a:ext uri="{28A0092B-C50C-407E-A947-70E740481C1C}">
                                  <a14:useLocalDpi val="0"/>
                                </a:ext>
                              </a:extLst>
                            </a:blip>
                            <a:srcRect/>
                            <a:stretch>
                              <a:fillRect/>
                            </a:stretch>
                          </p:blipFill>
                          <p:spPr bwMode="auto">
                            <a:xfrm>
                              <a:off x="2248711" y="5053290"/>
                              <a:ext cx="3161489" cy="837189"/>
                            </a:xfrm>
                            <a:prstGeom prst="rect">
                              <a:avLst/>
                            </a:prstGeom>
                            <a:noFill/>
                          </p:spPr>
                        </p:pic>
                      </p:oleObj>
                    </mc:Fallback>
                  </mc:AlternateContent>
                </a:graphicData>
              </a:graphic>
            </p:graphicFrame>
          </mc:Choice>
          <mc:Fallback xmlns="">
            <p:graphicFrame>
              <p:nvGraphicFramePr>
                <p:cNvPr id="31" name="Object 30"/>
                <p:cNvGraphicFramePr>
                  <a:graphicFrameLocks noChangeAspect="1"/>
                </p:cNvGraphicFramePr>
                <p:nvPr/>
              </p:nvGraphicFramePr>
              <p:xfrm>
                <a:off x="2248711" y="5053290"/>
                <a:ext cx="3161489" cy="837189"/>
              </p:xfrm>
              <a:graphic>
                <a:graphicData uri="http://schemas.openxmlformats.org/presentationml/2006/ole">
                  <mc:AlternateContent>
                    <mc:Choice xmlns:v="urn:schemas-microsoft-com:vml" Requires="v">
                      <p:oleObj spid="_x0000_s4221" r:id="rId13" imgW="1409065" imgH="482600" progId="Equation.DSMT4">
                        <p:embed/>
                      </p:oleObj>
                    </mc:Choice>
                    <mc:Fallback>
                      <p:oleObj r:id="rId13" imgW="1409065" imgH="482600" progId="Equation.DSMT4">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8711" y="5053290"/>
                              <a:ext cx="3161489" cy="837189"/>
                            </a:xfrm>
                            <a:prstGeom prst="rect">
                              <a:avLst/>
                            </a:prstGeom>
                            <a:noFill/>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32" name="Rectangle 31"/>
                <p:cNvSpPr/>
                <p:nvPr/>
              </p:nvSpPr>
              <p:spPr>
                <a:xfrm>
                  <a:off x="569338" y="2645107"/>
                  <a:ext cx="2199262" cy="574773"/>
                </a:xfrm>
                <a:prstGeom prst="rect">
                  <a:avLst/>
                </a:prstGeom>
                <a:grp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0">
                                    <a:latin typeface="Cambria Math" panose="02040503050406030204" pitchFamily="18" charset="0"/>
                                  </a:rPr>
                                  <m:t>1</m:t>
                                </m:r>
                              </m:sub>
                            </m:sSub>
                            <m:r>
                              <a:rPr lang="en-US" sz="2000" i="0">
                                <a:latin typeface="Cambria Math" panose="02040503050406030204" pitchFamily="18" charset="0"/>
                              </a:rPr>
                              <m:t>=</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𝑒</m:t>
                            </m:r>
                          </m:e>
                          <m:sup>
                            <m:r>
                              <a:rPr lang="en-US" sz="2000" i="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0">
                                            <a:latin typeface="Cambria Math" panose="02040503050406030204" pitchFamily="18" charset="0"/>
                                          </a:rPr>
                                          <m:t>1</m:t>
                                        </m:r>
                                      </m:sub>
                                    </m:sSub>
                                  </m:sub>
                                </m:sSub>
                              </m:num>
                              <m:den>
                                <m:r>
                                  <a:rPr lang="en-US" sz="2000" i="1">
                                    <a:latin typeface="Cambria Math" panose="02040503050406030204" pitchFamily="18" charset="0"/>
                                  </a:rPr>
                                  <m:t>𝑅𝑇</m:t>
                                </m:r>
                              </m:den>
                            </m:f>
                          </m:sup>
                        </m:sSup>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569338" y="2645107"/>
                  <a:ext cx="2199262" cy="574773"/>
                </a:xfrm>
                <a:prstGeom prst="rect">
                  <a:avLst/>
                </a:prstGeom>
                <a:blipFill rotWithShape="1">
                  <a:blip r:embed="rId15"/>
                </a:blipFill>
              </p:spPr>
              <p:txBody>
                <a:bodyPr/>
                <a:lstStyle/>
                <a:p>
                  <a:r>
                    <a:rPr lang="en-US" alt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250"/>
                                        <p:tgtEl>
                                          <p:spTgt spid="33"/>
                                        </p:tgtEl>
                                      </p:cBhvr>
                                    </p:animEffect>
                                    <p:anim calcmode="lin" valueType="num">
                                      <p:cBhvr>
                                        <p:cTn id="13" dur="250" fill="hold"/>
                                        <p:tgtEl>
                                          <p:spTgt spid="33"/>
                                        </p:tgtEl>
                                        <p:attrNameLst>
                                          <p:attrName>ppt_x</p:attrName>
                                        </p:attrNameLst>
                                      </p:cBhvr>
                                      <p:tavLst>
                                        <p:tav tm="0">
                                          <p:val>
                                            <p:strVal val="#ppt_x"/>
                                          </p:val>
                                        </p:tav>
                                        <p:tav tm="100000">
                                          <p:val>
                                            <p:strVal val="#ppt_x"/>
                                          </p:val>
                                        </p:tav>
                                      </p:tavLst>
                                    </p:anim>
                                    <p:anim calcmode="lin" valueType="num">
                                      <p:cBhvr>
                                        <p:cTn id="14" dur="2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6123" y="158283"/>
            <a:ext cx="8248766" cy="579593"/>
            <a:chOff x="686123" y="158283"/>
            <a:chExt cx="8248766" cy="579593"/>
          </a:xfrm>
        </p:grpSpPr>
        <p:sp>
          <p:nvSpPr>
            <p:cNvPr id="4" name="圆角矩形 6"/>
            <p:cNvSpPr/>
            <p:nvPr/>
          </p:nvSpPr>
          <p:spPr>
            <a:xfrm>
              <a:off x="915339" y="158283"/>
              <a:ext cx="7949261" cy="579593"/>
            </a:xfrm>
            <a:prstGeom prst="roundRect">
              <a:avLst>
                <a:gd name="adj" fmla="val 9976"/>
              </a:avLst>
            </a:prstGeom>
            <a:solidFill>
              <a:srgbClr val="00B0F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5" name="组合 7"/>
            <p:cNvGrpSpPr/>
            <p:nvPr/>
          </p:nvGrpSpPr>
          <p:grpSpPr>
            <a:xfrm>
              <a:off x="985628" y="327712"/>
              <a:ext cx="96284" cy="91451"/>
              <a:chOff x="4486616" y="3001075"/>
              <a:chExt cx="274695" cy="274699"/>
            </a:xfrm>
          </p:grpSpPr>
          <p:sp>
            <p:nvSpPr>
              <p:cNvPr id="16"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7"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10"/>
            <p:cNvGrpSpPr/>
            <p:nvPr/>
          </p:nvGrpSpPr>
          <p:grpSpPr>
            <a:xfrm>
              <a:off x="686123" y="327712"/>
              <a:ext cx="96284" cy="91451"/>
              <a:chOff x="4486616" y="3001075"/>
              <a:chExt cx="274695" cy="274699"/>
            </a:xfrm>
          </p:grpSpPr>
          <p:sp>
            <p:nvSpPr>
              <p:cNvPr id="14"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3"/>
            <p:cNvGrpSpPr/>
            <p:nvPr/>
          </p:nvGrpSpPr>
          <p:grpSpPr>
            <a:xfrm>
              <a:off x="752680" y="334670"/>
              <a:ext cx="234183" cy="45719"/>
              <a:chOff x="4318304" y="3089060"/>
              <a:chExt cx="384317" cy="61430"/>
            </a:xfrm>
          </p:grpSpPr>
          <p:sp>
            <p:nvSpPr>
              <p:cNvPr id="12"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8" name="文本框 16"/>
            <p:cNvSpPr txBox="1"/>
            <p:nvPr/>
          </p:nvSpPr>
          <p:spPr>
            <a:xfrm>
              <a:off x="1533737" y="158283"/>
              <a:ext cx="7401152"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9" name="组合 26"/>
            <p:cNvGrpSpPr/>
            <p:nvPr/>
          </p:nvGrpSpPr>
          <p:grpSpPr>
            <a:xfrm>
              <a:off x="1287152" y="251539"/>
              <a:ext cx="366541" cy="415498"/>
              <a:chOff x="5030931" y="2837170"/>
              <a:chExt cx="601529" cy="717910"/>
            </a:xfrm>
          </p:grpSpPr>
          <p:sp>
            <p:nvSpPr>
              <p:cNvPr id="10"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3</a:t>
                </a:r>
                <a:endParaRPr lang="zh-CN" altLang="en-US" sz="2100" dirty="0">
                  <a:solidFill>
                    <a:srgbClr val="FFB850"/>
                  </a:solidFill>
                  <a:latin typeface="Impact" panose="020B0806030902050204" pitchFamily="34" charset="0"/>
                </a:endParaRPr>
              </a:p>
            </p:txBody>
          </p:sp>
        </p:grpSp>
      </p:grpSp>
      <mc:AlternateContent xmlns:mc="http://schemas.openxmlformats.org/markup-compatibility/2006" xmlns:a14="http://schemas.microsoft.com/office/drawing/2010/main">
        <mc:Choice Requires="a14">
          <p:sp>
            <p:nvSpPr>
              <p:cNvPr id="22" name="Rounded Rectangle 72"/>
              <p:cNvSpPr/>
              <p:nvPr/>
            </p:nvSpPr>
            <p:spPr>
              <a:xfrm>
                <a:off x="727189" y="1133476"/>
                <a:ext cx="10646507" cy="1491439"/>
              </a:xfrm>
              <a:prstGeom prst="roundRect">
                <a:avLst>
                  <a:gd name="adj" fmla="val 2111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spcAft>
                    <a:spcPts val="200"/>
                  </a:spcAft>
                </a:pPr>
                <a:r>
                  <a:rPr lang="en-US" b="1" i="1" dirty="0">
                    <a:solidFill>
                      <a:schemeClr val="tx1"/>
                    </a:solidFill>
                    <a:latin typeface="Times New Roman" panose="02020603050405020304" pitchFamily="18" charset="0"/>
                    <a:cs typeface="Times New Roman" panose="02020603050405020304" pitchFamily="18" charset="0"/>
                  </a:rPr>
                  <a:t>Câu 3 :</a:t>
                </a:r>
                <a:r>
                  <a:rPr lang="en-US" dirty="0">
                    <a:solidFill>
                      <a:schemeClr val="tx1"/>
                    </a:solidFill>
                    <a:latin typeface="Times New Roman" panose="02020603050405020304" pitchFamily="18" charset="0"/>
                    <a:cs typeface="Times New Roman" panose="02020603050405020304" pitchFamily="18" charset="0"/>
                  </a:rPr>
                  <a:t> Phản ứng phân huỷ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a:t>
                </a:r>
                <a:r>
                  <a:rPr lang="en-US" baseline="-25000" dirty="0">
                    <a:solidFill>
                      <a:schemeClr val="tx1">
                        <a:lumMod val="95000"/>
                        <a:lumOff val="5000"/>
                      </a:schemeClr>
                    </a:solidFill>
                    <a:latin typeface="Times New Roman" panose="02020603050405020304" pitchFamily="18" charset="0"/>
                    <a:cs typeface="Times New Roman" panose="02020603050405020304" pitchFamily="18" charset="0"/>
                  </a:rPr>
                  <a:t>2</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a:t>
                </a:r>
                <a:r>
                  <a:rPr lang="en-US" baseline="-25000" dirty="0">
                    <a:solidFill>
                      <a:schemeClr val="tx1">
                        <a:lumMod val="95000"/>
                        <a:lumOff val="5000"/>
                      </a:schemeClr>
                    </a:solidFill>
                    <a:latin typeface="Times New Roman" panose="02020603050405020304" pitchFamily="18" charset="0"/>
                    <a:cs typeface="Times New Roman" panose="02020603050405020304" pitchFamily="18" charset="0"/>
                  </a:rPr>
                  <a:t>5</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xảy ra ở 45 °C theo phương trình phản ứng:</a:t>
                </a:r>
              </a:p>
              <a:p>
                <a:r>
                  <a:rPr lang="en-US" dirty="0">
                    <a:solidFill>
                      <a:schemeClr val="tx1"/>
                    </a:solidFill>
                    <a:latin typeface="Times New Roman" panose="02020603050405020304" pitchFamily="18" charset="0"/>
                    <a:cs typeface="Times New Roman" panose="02020603050405020304" pitchFamily="18" charset="0"/>
                  </a:rPr>
                  <a:t>N</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5</a:t>
                </a:r>
                <a:r>
                  <a:rPr lang="en-US" dirty="0">
                    <a:solidFill>
                      <a:schemeClr val="tx1"/>
                    </a:solidFill>
                    <a:latin typeface="Times New Roman" panose="02020603050405020304" pitchFamily="18" charset="0"/>
                    <a:cs typeface="Times New Roman" panose="02020603050405020304" pitchFamily="18" charset="0"/>
                  </a:rPr>
                  <a:t> (g) → N</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4</a:t>
                </a:r>
                <a:r>
                  <a:rPr lang="en-US" dirty="0">
                    <a:solidFill>
                      <a:schemeClr val="tx1"/>
                    </a:solidFill>
                    <a:latin typeface="Times New Roman" panose="02020603050405020304" pitchFamily="18" charset="0"/>
                    <a:cs typeface="Times New Roman" panose="02020603050405020304" pitchFamily="18" charset="0"/>
                  </a:rPr>
                  <a:t> (g) + </a:t>
                </a:r>
                <a14:m>
                  <m:oMath xmlns:m="http://schemas.openxmlformats.org/officeDocument/2006/math">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r>
                          <a:rPr lang="en-US" i="1">
                            <a:solidFill>
                              <a:schemeClr val="tx1"/>
                            </a:solidFill>
                            <a:latin typeface="Cambria Math" panose="02040503050406030204" pitchFamily="18" charset="0"/>
                          </a:rPr>
                          <m:t>2</m:t>
                        </m:r>
                      </m:den>
                    </m:f>
                    <m:r>
                      <a:rPr lang="en-US" i="1">
                        <a:solidFill>
                          <a:schemeClr val="tx1"/>
                        </a:solidFill>
                        <a:latin typeface="Cambria Math" panose="02040503050406030204" pitchFamily="18" charset="0"/>
                      </a:rPr>
                      <m:t> </m:t>
                    </m:r>
                  </m:oMath>
                </a14:m>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(g) </a:t>
                </a:r>
              </a:p>
              <a:p>
                <a:r>
                  <a:rPr lang="en-US" dirty="0">
                    <a:solidFill>
                      <a:schemeClr val="tx1"/>
                    </a:solidFill>
                    <a:latin typeface="Times New Roman" panose="02020603050405020304" pitchFamily="18" charset="0"/>
                    <a:cs typeface="Times New Roman" panose="02020603050405020304" pitchFamily="18" charset="0"/>
                  </a:rPr>
                  <a:t>a.Tốc độ phản ứng thay đổi thế nào khi tăng nhiệt độ phản ứng lên 65°C? Biết năng lượng hoạt hoá của phản ứng là 103,5 kj/mol.</a:t>
                </a:r>
              </a:p>
            </p:txBody>
          </p:sp>
        </mc:Choice>
        <mc:Fallback xmlns="">
          <p:sp>
            <p:nvSpPr>
              <p:cNvPr id="22" name="Rounded Rectangle 72"/>
              <p:cNvSpPr>
                <a:spLocks noRot="1" noChangeAspect="1" noMove="1" noResize="1" noEditPoints="1" noAdjustHandles="1" noChangeArrowheads="1" noChangeShapeType="1" noTextEdit="1"/>
              </p:cNvSpPr>
              <p:nvPr/>
            </p:nvSpPr>
            <p:spPr>
              <a:xfrm>
                <a:off x="727189" y="1133476"/>
                <a:ext cx="10646507" cy="1491439"/>
              </a:xfrm>
              <a:prstGeom prst="roundRect">
                <a:avLst>
                  <a:gd name="adj" fmla="val 21110"/>
                </a:avLst>
              </a:prstGeom>
              <a:blipFill>
                <a:blip r:embed="rId3"/>
                <a:stretch>
                  <a:fillRect b="-2449"/>
                </a:stretch>
              </a:blipFill>
              <a:ln>
                <a:noFill/>
              </a:ln>
            </p:spPr>
            <p:txBody>
              <a:bodyPr/>
              <a:lstStyle/>
              <a:p>
                <a:r>
                  <a:rPr lang="en-US">
                    <a:noFill/>
                  </a:rPr>
                  <a:t> </a:t>
                </a:r>
              </a:p>
            </p:txBody>
          </p:sp>
        </mc:Fallback>
      </mc:AlternateContent>
      <p:grpSp>
        <p:nvGrpSpPr>
          <p:cNvPr id="34" name="Group 33"/>
          <p:cNvGrpSpPr/>
          <p:nvPr/>
        </p:nvGrpSpPr>
        <p:grpSpPr>
          <a:xfrm>
            <a:off x="1033771" y="2784213"/>
            <a:ext cx="10339925" cy="2977737"/>
            <a:chOff x="1033771" y="2784213"/>
            <a:chExt cx="10339925" cy="2977737"/>
          </a:xfrm>
        </p:grpSpPr>
        <p:sp>
          <p:nvSpPr>
            <p:cNvPr id="23" name="文本框 8"/>
            <p:cNvSpPr txBox="1"/>
            <p:nvPr/>
          </p:nvSpPr>
          <p:spPr>
            <a:xfrm>
              <a:off x="1033771" y="2784213"/>
              <a:ext cx="10339925" cy="2977737"/>
            </a:xfrm>
            <a:prstGeom prst="rect">
              <a:avLst/>
            </a:prstGeom>
            <a:solidFill>
              <a:schemeClr val="bg1"/>
            </a:solid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Phương trình Arrhenius viết cho phản ứng trên như sau:</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Vậy, khi tăng nhiệt độ từ 45 °C lên 65 °C, tốc độ phản ứng tăng 10,1 lần.</a:t>
              </a:r>
            </a:p>
          </p:txBody>
        </p:sp>
        <p:graphicFrame>
          <p:nvGraphicFramePr>
            <p:cNvPr id="27" name="Object 26"/>
            <p:cNvGraphicFramePr>
              <a:graphicFrameLocks noChangeAspect="1"/>
            </p:cNvGraphicFramePr>
            <p:nvPr/>
          </p:nvGraphicFramePr>
          <p:xfrm>
            <a:off x="1274860" y="3343494"/>
            <a:ext cx="3744301" cy="860341"/>
          </p:xfrm>
          <a:graphic>
            <a:graphicData uri="http://schemas.openxmlformats.org/presentationml/2006/ole">
              <mc:AlternateContent xmlns:mc="http://schemas.openxmlformats.org/markup-compatibility/2006">
                <mc:Choice xmlns:v="urn:schemas-microsoft-com:vml" Requires="v">
                  <p:oleObj spid="_x0000_s3190" r:id="rId4" imgW="1409065" imgH="482600" progId="Equation.DSMT4">
                    <p:embed/>
                  </p:oleObj>
                </mc:Choice>
                <mc:Fallback>
                  <p:oleObj r:id="rId4" imgW="1409065" imgH="482600" progId="Equation.DSMT4">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4860" y="3343494"/>
                          <a:ext cx="3744301" cy="860341"/>
                        </a:xfrm>
                        <a:prstGeom prst="rect">
                          <a:avLst/>
                        </a:prstGeom>
                        <a:noFill/>
                      </p:spPr>
                    </p:pic>
                  </p:oleObj>
                </mc:Fallback>
              </mc:AlternateContent>
            </a:graphicData>
          </a:graphic>
        </p:graphicFrame>
        <p:graphicFrame>
          <p:nvGraphicFramePr>
            <p:cNvPr id="28" name="Object 27"/>
            <p:cNvGraphicFramePr>
              <a:graphicFrameLocks noChangeAspect="1"/>
            </p:cNvGraphicFramePr>
            <p:nvPr/>
          </p:nvGraphicFramePr>
          <p:xfrm>
            <a:off x="1235471" y="4412577"/>
            <a:ext cx="7378152" cy="772132"/>
          </p:xfrm>
          <a:graphic>
            <a:graphicData uri="http://schemas.openxmlformats.org/presentationml/2006/ole">
              <mc:AlternateContent xmlns:mc="http://schemas.openxmlformats.org/markup-compatibility/2006">
                <mc:Choice xmlns:v="urn:schemas-microsoft-com:vml" Requires="v">
                  <p:oleObj spid="_x0000_s3191" r:id="rId6" imgW="3314700" imgH="457200" progId="Equation.DSMT4">
                    <p:embed/>
                  </p:oleObj>
                </mc:Choice>
                <mc:Fallback>
                  <p:oleObj r:id="rId6" imgW="3314700" imgH="4572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471" y="4412577"/>
                          <a:ext cx="7378152" cy="772132"/>
                        </a:xfrm>
                        <a:prstGeom prst="rect">
                          <a:avLst/>
                        </a:prstGeom>
                        <a:noFill/>
                      </p:spPr>
                    </p:pic>
                  </p:oleObj>
                </mc:Fallback>
              </mc:AlternateContent>
            </a:graphicData>
          </a:graphic>
        </p:graphicFrame>
        <p:graphicFrame>
          <p:nvGraphicFramePr>
            <p:cNvPr id="29" name="Object 28"/>
            <p:cNvGraphicFramePr>
              <a:graphicFrameLocks noChangeAspect="1"/>
            </p:cNvGraphicFramePr>
            <p:nvPr/>
          </p:nvGraphicFramePr>
          <p:xfrm>
            <a:off x="8771030" y="4412577"/>
            <a:ext cx="2094407" cy="805541"/>
          </p:xfrm>
          <a:graphic>
            <a:graphicData uri="http://schemas.openxmlformats.org/presentationml/2006/ole">
              <mc:AlternateContent xmlns:mc="http://schemas.openxmlformats.org/markup-compatibility/2006">
                <mc:Choice xmlns:v="urn:schemas-microsoft-com:vml" Requires="v">
                  <p:oleObj spid="_x0000_s3192" r:id="rId8" imgW="774065" imgH="431800" progId="Equation.DSMT4">
                    <p:embed/>
                  </p:oleObj>
                </mc:Choice>
                <mc:Fallback>
                  <p:oleObj r:id="rId8" imgW="774065" imgH="43180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1030" y="4412577"/>
                          <a:ext cx="2094407" cy="805541"/>
                        </a:xfrm>
                        <a:prstGeom prst="rect">
                          <a:avLst/>
                        </a:prstGeom>
                        <a:noFill/>
                      </p:spPr>
                    </p:pic>
                  </p:oleObj>
                </mc:Fallback>
              </mc:AlternateContent>
            </a:graphicData>
          </a:graphic>
        </p:graphicFrame>
      </p:grpSp>
      <p:sp>
        <p:nvSpPr>
          <p:cNvPr id="30"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31" name="Rectangle 12"/>
          <p:cNvSpPr>
            <a:spLocks noChangeArrowheads="1"/>
          </p:cNvSpPr>
          <p:nvPr/>
        </p:nvSpPr>
        <p:spPr bwMode="auto">
          <a:xfrm>
            <a:off x="0" y="11334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anim calcmode="lin" valueType="num">
                                      <p:cBhvr>
                                        <p:cTn id="13" dur="250" fill="hold"/>
                                        <p:tgtEl>
                                          <p:spTgt spid="34"/>
                                        </p:tgtEl>
                                        <p:attrNameLst>
                                          <p:attrName>ppt_x</p:attrName>
                                        </p:attrNameLst>
                                      </p:cBhvr>
                                      <p:tavLst>
                                        <p:tav tm="0">
                                          <p:val>
                                            <p:strVal val="#ppt_x"/>
                                          </p:val>
                                        </p:tav>
                                        <p:tav tm="100000">
                                          <p:val>
                                            <p:strVal val="#ppt_x"/>
                                          </p:val>
                                        </p:tav>
                                      </p:tavLst>
                                    </p:anim>
                                    <p:anim calcmode="lin" valueType="num">
                                      <p:cBhvr>
                                        <p:cTn id="14" dur="2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6123" y="158283"/>
            <a:ext cx="8248766" cy="579593"/>
            <a:chOff x="686123" y="158283"/>
            <a:chExt cx="8248766" cy="579593"/>
          </a:xfrm>
        </p:grpSpPr>
        <p:sp>
          <p:nvSpPr>
            <p:cNvPr id="4" name="圆角矩形 6"/>
            <p:cNvSpPr/>
            <p:nvPr/>
          </p:nvSpPr>
          <p:spPr>
            <a:xfrm>
              <a:off x="915339" y="158283"/>
              <a:ext cx="7949261" cy="579593"/>
            </a:xfrm>
            <a:prstGeom prst="roundRect">
              <a:avLst>
                <a:gd name="adj" fmla="val 9976"/>
              </a:avLst>
            </a:prstGeom>
            <a:solidFill>
              <a:srgbClr val="00B0F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Times New Roman" panose="02020603050405020304" pitchFamily="18" charset="0"/>
                <a:cs typeface="Times New Roman" panose="02020603050405020304" pitchFamily="18" charset="0"/>
              </a:endParaRPr>
            </a:p>
          </p:txBody>
        </p:sp>
        <p:grpSp>
          <p:nvGrpSpPr>
            <p:cNvPr id="5" name="组合 7"/>
            <p:cNvGrpSpPr/>
            <p:nvPr/>
          </p:nvGrpSpPr>
          <p:grpSpPr>
            <a:xfrm>
              <a:off x="985628" y="327712"/>
              <a:ext cx="96284" cy="91451"/>
              <a:chOff x="4486616" y="3001075"/>
              <a:chExt cx="274695" cy="274699"/>
            </a:xfrm>
          </p:grpSpPr>
          <p:sp>
            <p:nvSpPr>
              <p:cNvPr id="16"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7"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6" name="组合 10"/>
            <p:cNvGrpSpPr/>
            <p:nvPr/>
          </p:nvGrpSpPr>
          <p:grpSpPr>
            <a:xfrm>
              <a:off x="686123" y="327712"/>
              <a:ext cx="96284" cy="91451"/>
              <a:chOff x="4486616" y="3001075"/>
              <a:chExt cx="274695" cy="274699"/>
            </a:xfrm>
          </p:grpSpPr>
          <p:sp>
            <p:nvSpPr>
              <p:cNvPr id="14"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5"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7" name="组合 13"/>
            <p:cNvGrpSpPr/>
            <p:nvPr/>
          </p:nvGrpSpPr>
          <p:grpSpPr>
            <a:xfrm>
              <a:off x="752680" y="334670"/>
              <a:ext cx="234183" cy="45719"/>
              <a:chOff x="4318304" y="3089060"/>
              <a:chExt cx="384317" cy="61430"/>
            </a:xfrm>
          </p:grpSpPr>
          <p:sp>
            <p:nvSpPr>
              <p:cNvPr id="12"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8" name="文本框 16"/>
            <p:cNvSpPr txBox="1"/>
            <p:nvPr/>
          </p:nvSpPr>
          <p:spPr>
            <a:xfrm>
              <a:off x="1533737" y="158283"/>
              <a:ext cx="7401152" cy="507831"/>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9" name="组合 26"/>
            <p:cNvGrpSpPr/>
            <p:nvPr/>
          </p:nvGrpSpPr>
          <p:grpSpPr>
            <a:xfrm>
              <a:off x="1287152" y="251539"/>
              <a:ext cx="366541" cy="415498"/>
              <a:chOff x="5030931" y="2837170"/>
              <a:chExt cx="601529" cy="717910"/>
            </a:xfrm>
          </p:grpSpPr>
          <p:sp>
            <p:nvSpPr>
              <p:cNvPr id="10"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Times New Roman" panose="02020603050405020304" pitchFamily="18" charset="0"/>
                  <a:cs typeface="Times New Roman" panose="02020603050405020304" pitchFamily="18" charset="0"/>
                </a:endParaRPr>
              </a:p>
            </p:txBody>
          </p:sp>
          <p:sp>
            <p:nvSpPr>
              <p:cNvPr id="11"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Times New Roman" panose="02020603050405020304" pitchFamily="18" charset="0"/>
                    <a:cs typeface="Times New Roman" panose="02020603050405020304" pitchFamily="18" charset="0"/>
                  </a:rPr>
                  <a:t>3</a:t>
                </a:r>
                <a:endParaRPr lang="zh-CN" altLang="en-US" sz="2100" dirty="0">
                  <a:solidFill>
                    <a:srgbClr val="FFB850"/>
                  </a:solidFill>
                  <a:latin typeface="Times New Roman" panose="02020603050405020304" pitchFamily="18" charset="0"/>
                  <a:cs typeface="Times New Roman" panose="02020603050405020304" pitchFamily="18" charset="0"/>
                </a:endParaRPr>
              </a:p>
            </p:txBody>
          </p:sp>
        </p:grpSp>
      </p:grpSp>
      <mc:AlternateContent xmlns:mc="http://schemas.openxmlformats.org/markup-compatibility/2006" xmlns:a14="http://schemas.microsoft.com/office/drawing/2010/main">
        <mc:Choice Requires="a14">
          <p:sp>
            <p:nvSpPr>
              <p:cNvPr id="22" name="Rounded Rectangle 72"/>
              <p:cNvSpPr/>
              <p:nvPr/>
            </p:nvSpPr>
            <p:spPr>
              <a:xfrm>
                <a:off x="575837" y="1065591"/>
                <a:ext cx="10875109" cy="1491440"/>
              </a:xfrm>
              <a:prstGeom prst="roundRect">
                <a:avLst>
                  <a:gd name="adj" fmla="val 2111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spcAft>
                    <a:spcPts val="200"/>
                  </a:spcAft>
                </a:pPr>
                <a:r>
                  <a:rPr lang="en-US" b="1" i="1" dirty="0">
                    <a:solidFill>
                      <a:schemeClr val="tx1"/>
                    </a:solidFill>
                    <a:latin typeface="Times New Roman" panose="02020603050405020304" pitchFamily="18" charset="0"/>
                    <a:cs typeface="Times New Roman" panose="02020603050405020304" pitchFamily="18" charset="0"/>
                  </a:rPr>
                  <a:t>Câu 3 :</a:t>
                </a:r>
                <a:r>
                  <a:rPr lang="en-US" dirty="0">
                    <a:solidFill>
                      <a:schemeClr val="tx1"/>
                    </a:solidFill>
                    <a:latin typeface="Times New Roman" panose="02020603050405020304" pitchFamily="18" charset="0"/>
                    <a:cs typeface="Times New Roman" panose="02020603050405020304" pitchFamily="18" charset="0"/>
                  </a:rPr>
                  <a:t> Phản ứng phân huỷ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a:t>
                </a:r>
                <a:r>
                  <a:rPr lang="en-US" baseline="-25000" dirty="0">
                    <a:solidFill>
                      <a:schemeClr val="tx1">
                        <a:lumMod val="95000"/>
                        <a:lumOff val="5000"/>
                      </a:schemeClr>
                    </a:solidFill>
                    <a:latin typeface="Times New Roman" panose="02020603050405020304" pitchFamily="18" charset="0"/>
                    <a:cs typeface="Times New Roman" panose="02020603050405020304" pitchFamily="18" charset="0"/>
                  </a:rPr>
                  <a:t>2</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a:t>
                </a:r>
                <a:r>
                  <a:rPr lang="en-US" baseline="-25000" dirty="0">
                    <a:solidFill>
                      <a:schemeClr val="tx1">
                        <a:lumMod val="95000"/>
                        <a:lumOff val="5000"/>
                      </a:schemeClr>
                    </a:solidFill>
                    <a:latin typeface="Times New Roman" panose="02020603050405020304" pitchFamily="18" charset="0"/>
                    <a:cs typeface="Times New Roman" panose="02020603050405020304" pitchFamily="18" charset="0"/>
                  </a:rPr>
                  <a:t>5 </a:t>
                </a:r>
                <a:r>
                  <a:rPr lang="en-US" dirty="0">
                    <a:solidFill>
                      <a:schemeClr val="tx1"/>
                    </a:solidFill>
                    <a:latin typeface="Times New Roman" panose="02020603050405020304" pitchFamily="18" charset="0"/>
                    <a:cs typeface="Times New Roman" panose="02020603050405020304" pitchFamily="18" charset="0"/>
                  </a:rPr>
                  <a:t>xảy ra ở 45°C theo phương trình phản ứng:</a:t>
                </a:r>
              </a:p>
              <a:p>
                <a:r>
                  <a:rPr lang="en-US" dirty="0">
                    <a:solidFill>
                      <a:schemeClr val="tx1"/>
                    </a:solidFill>
                    <a:latin typeface="Times New Roman" panose="02020603050405020304" pitchFamily="18" charset="0"/>
                    <a:cs typeface="Times New Roman" panose="02020603050405020304" pitchFamily="18" charset="0"/>
                  </a:rPr>
                  <a:t>N</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5</a:t>
                </a:r>
                <a:r>
                  <a:rPr lang="en-US" dirty="0">
                    <a:solidFill>
                      <a:schemeClr val="tx1"/>
                    </a:solidFill>
                    <a:latin typeface="Times New Roman" panose="02020603050405020304" pitchFamily="18" charset="0"/>
                    <a:cs typeface="Times New Roman" panose="02020603050405020304" pitchFamily="18" charset="0"/>
                  </a:rPr>
                  <a:t> (g) → N</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4</a:t>
                </a:r>
                <a:r>
                  <a:rPr lang="en-US" dirty="0">
                    <a:solidFill>
                      <a:schemeClr val="tx1"/>
                    </a:solidFill>
                    <a:latin typeface="Times New Roman" panose="02020603050405020304" pitchFamily="18" charset="0"/>
                    <a:cs typeface="Times New Roman" panose="02020603050405020304" pitchFamily="18" charset="0"/>
                  </a:rPr>
                  <a:t> (g) + </a:t>
                </a:r>
                <a14:m>
                  <m:oMath xmlns:m="http://schemas.openxmlformats.org/officeDocument/2006/math">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r>
                          <a:rPr lang="en-US" i="1">
                            <a:solidFill>
                              <a:schemeClr val="tx1"/>
                            </a:solidFill>
                            <a:latin typeface="Cambria Math" panose="02040503050406030204" pitchFamily="18" charset="0"/>
                          </a:rPr>
                          <m:t>2</m:t>
                        </m:r>
                      </m:den>
                    </m:f>
                    <m:r>
                      <a:rPr lang="en-US" i="1">
                        <a:solidFill>
                          <a:schemeClr val="tx1"/>
                        </a:solidFill>
                        <a:latin typeface="Cambria Math" panose="02040503050406030204" pitchFamily="18" charset="0"/>
                      </a:rPr>
                      <m:t> </m:t>
                    </m:r>
                  </m:oMath>
                </a14:m>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(g) </a:t>
                </a:r>
              </a:p>
              <a:p>
                <a:r>
                  <a:rPr lang="en-US" dirty="0">
                    <a:solidFill>
                      <a:schemeClr val="tx1"/>
                    </a:solidFill>
                    <a:latin typeface="Times New Roman" panose="02020603050405020304" pitchFamily="18" charset="0"/>
                    <a:cs typeface="Times New Roman" panose="02020603050405020304" pitchFamily="18" charset="0"/>
                  </a:rPr>
                  <a:t>b.Tốc độ phản ứng phân huỷ N</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r>
                  <a:rPr lang="en-US" baseline="-25000" dirty="0">
                    <a:solidFill>
                      <a:schemeClr val="tx1"/>
                    </a:solidFill>
                    <a:latin typeface="Times New Roman" panose="02020603050405020304" pitchFamily="18" charset="0"/>
                    <a:cs typeface="Times New Roman" panose="02020603050405020304" pitchFamily="18" charset="0"/>
                  </a:rPr>
                  <a:t>5</a:t>
                </a:r>
                <a:r>
                  <a:rPr lang="en-US" dirty="0">
                    <a:solidFill>
                      <a:schemeClr val="tx1"/>
                    </a:solidFill>
                    <a:latin typeface="Times New Roman" panose="02020603050405020304" pitchFamily="18" charset="0"/>
                    <a:cs typeface="Times New Roman" panose="02020603050405020304" pitchFamily="18" charset="0"/>
                  </a:rPr>
                  <a:t> thay đổi như thế nào khi giảm nhiệt độ về 25°C ? Nhận xét sự ảnh hưởng cùa nhiệt độ đến tốc độ phản ứng</a:t>
                </a:r>
              </a:p>
            </p:txBody>
          </p:sp>
        </mc:Choice>
        <mc:Fallback xmlns="">
          <p:sp>
            <p:nvSpPr>
              <p:cNvPr id="22" name="Rounded Rectangle 72"/>
              <p:cNvSpPr>
                <a:spLocks noRot="1" noChangeAspect="1" noMove="1" noResize="1" noEditPoints="1" noAdjustHandles="1" noChangeArrowheads="1" noChangeShapeType="1" noTextEdit="1"/>
              </p:cNvSpPr>
              <p:nvPr/>
            </p:nvSpPr>
            <p:spPr>
              <a:xfrm>
                <a:off x="575837" y="1065591"/>
                <a:ext cx="10875109" cy="1491440"/>
              </a:xfrm>
              <a:prstGeom prst="roundRect">
                <a:avLst>
                  <a:gd name="adj" fmla="val 21110"/>
                </a:avLst>
              </a:prstGeom>
              <a:blipFill>
                <a:blip r:embed="rId3"/>
                <a:stretch>
                  <a:fillRect b="-2869"/>
                </a:stretch>
              </a:blipFill>
              <a:ln>
                <a:noFill/>
              </a:ln>
            </p:spPr>
            <p:txBody>
              <a:bodyPr/>
              <a:lstStyle/>
              <a:p>
                <a:r>
                  <a:rPr lang="en-US">
                    <a:noFill/>
                  </a:rPr>
                  <a:t> </a:t>
                </a:r>
              </a:p>
            </p:txBody>
          </p:sp>
        </mc:Fallback>
      </mc:AlternateContent>
      <p:grpSp>
        <p:nvGrpSpPr>
          <p:cNvPr id="26" name="Group 25"/>
          <p:cNvGrpSpPr/>
          <p:nvPr/>
        </p:nvGrpSpPr>
        <p:grpSpPr>
          <a:xfrm>
            <a:off x="1043359" y="2816575"/>
            <a:ext cx="10196141" cy="3608680"/>
            <a:chOff x="1043359" y="2816575"/>
            <a:chExt cx="9027742" cy="3608680"/>
          </a:xfrm>
        </p:grpSpPr>
        <p:sp>
          <p:nvSpPr>
            <p:cNvPr id="23" name="文本框 8"/>
            <p:cNvSpPr txBox="1"/>
            <p:nvPr/>
          </p:nvSpPr>
          <p:spPr>
            <a:xfrm>
              <a:off x="1043359" y="2816575"/>
              <a:ext cx="9027742" cy="3608680"/>
            </a:xfrm>
            <a:prstGeom prst="rect">
              <a:avLst/>
            </a:prstGeom>
            <a:solidFill>
              <a:schemeClr val="bg1"/>
            </a:solid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b. Phương trình Arrhenius viết cho phản ứng trên như sau:</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Tốc độ phản ứng giảm 13,89 lần khi giảm nhiệt độ của phản ứng từ 45 °C về 25 °C. </a:t>
              </a:r>
            </a:p>
            <a:p>
              <a:pPr>
                <a:lnSpc>
                  <a:spcPct val="150000"/>
                </a:lnSpc>
              </a:pPr>
              <a:r>
                <a:rPr lang="en-US" sz="2000" dirty="0">
                  <a:latin typeface="Times New Roman" panose="02020603050405020304" pitchFamily="18" charset="0"/>
                  <a:cs typeface="Times New Roman" panose="02020603050405020304" pitchFamily="18" charset="0"/>
                </a:rPr>
                <a:t>- Trong một số phản ứng hoá học, tốc độ phản ứng tỉ lệ thuận với nhiệt độ của phản ứng.</a:t>
              </a:r>
            </a:p>
          </p:txBody>
        </p:sp>
        <p:graphicFrame>
          <p:nvGraphicFramePr>
            <p:cNvPr id="2" name="Object 1"/>
            <p:cNvGraphicFramePr>
              <a:graphicFrameLocks noChangeAspect="1"/>
            </p:cNvGraphicFramePr>
            <p:nvPr/>
          </p:nvGraphicFramePr>
          <p:xfrm>
            <a:off x="1449763" y="3214075"/>
            <a:ext cx="3350837" cy="677173"/>
          </p:xfrm>
          <a:graphic>
            <a:graphicData uri="http://schemas.openxmlformats.org/presentationml/2006/ole">
              <mc:AlternateContent xmlns:mc="http://schemas.openxmlformats.org/markup-compatibility/2006">
                <mc:Choice xmlns:v="urn:schemas-microsoft-com:vml" Requires="v">
                  <p:oleObj spid="_x0000_s5231" r:id="rId4" imgW="1409065" imgH="482600" progId="Equation.DSMT4">
                    <p:embed/>
                  </p:oleObj>
                </mc:Choice>
                <mc:Fallback>
                  <p:oleObj r:id="rId4" imgW="1409065" imgH="4826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763" y="3214075"/>
                          <a:ext cx="3350837" cy="677173"/>
                        </a:xfrm>
                        <a:prstGeom prst="rect">
                          <a:avLst/>
                        </a:prstGeom>
                        <a:noFill/>
                      </p:spPr>
                    </p:pic>
                  </p:oleObj>
                </mc:Fallback>
              </mc:AlternateContent>
            </a:graphicData>
          </a:graphic>
        </p:graphicFrame>
        <p:graphicFrame>
          <p:nvGraphicFramePr>
            <p:cNvPr id="18" name="Object 17"/>
            <p:cNvGraphicFramePr>
              <a:graphicFrameLocks noChangeAspect="1"/>
            </p:cNvGraphicFramePr>
            <p:nvPr/>
          </p:nvGraphicFramePr>
          <p:xfrm>
            <a:off x="1276171" y="3991250"/>
            <a:ext cx="7029629" cy="732253"/>
          </p:xfrm>
          <a:graphic>
            <a:graphicData uri="http://schemas.openxmlformats.org/presentationml/2006/ole">
              <mc:AlternateContent xmlns:mc="http://schemas.openxmlformats.org/markup-compatibility/2006">
                <mc:Choice xmlns:v="urn:schemas-microsoft-com:vml" Requires="v">
                  <p:oleObj spid="_x0000_s5232" r:id="rId6" imgW="3403600" imgH="457200" progId="Equation.DSMT4">
                    <p:embed/>
                  </p:oleObj>
                </mc:Choice>
                <mc:Fallback>
                  <p:oleObj r:id="rId6" imgW="3403600" imgH="4572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171" y="3991250"/>
                          <a:ext cx="7029629" cy="732253"/>
                        </a:xfrm>
                        <a:prstGeom prst="rect">
                          <a:avLst/>
                        </a:prstGeom>
                        <a:noFill/>
                      </p:spPr>
                    </p:pic>
                  </p:oleObj>
                </mc:Fallback>
              </mc:AlternateContent>
            </a:graphicData>
          </a:graphic>
        </p:graphicFrame>
        <p:graphicFrame>
          <p:nvGraphicFramePr>
            <p:cNvPr id="20" name="Object 19"/>
            <p:cNvGraphicFramePr>
              <a:graphicFrameLocks noChangeAspect="1"/>
            </p:cNvGraphicFramePr>
            <p:nvPr/>
          </p:nvGraphicFramePr>
          <p:xfrm>
            <a:off x="1276171" y="4802594"/>
            <a:ext cx="4083229" cy="673733"/>
          </p:xfrm>
          <a:graphic>
            <a:graphicData uri="http://schemas.openxmlformats.org/presentationml/2006/ole">
              <mc:AlternateContent xmlns:mc="http://schemas.openxmlformats.org/markup-compatibility/2006">
                <mc:Choice xmlns:v="urn:schemas-microsoft-com:vml" Requires="v">
                  <p:oleObj spid="_x0000_s5233" r:id="rId8" imgW="1828800" imgH="431800" progId="Equation.DSMT4">
                    <p:embed/>
                  </p:oleObj>
                </mc:Choice>
                <mc:Fallback>
                  <p:oleObj r:id="rId8" imgW="1828800" imgH="431800" progId="Equation.DSMT4">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6171" y="4802594"/>
                          <a:ext cx="4083229" cy="673733"/>
                        </a:xfrm>
                        <a:prstGeom prst="rect">
                          <a:avLst/>
                        </a:prstGeom>
                        <a:noFill/>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50"/>
                                        <p:tgtEl>
                                          <p:spTgt spid="26"/>
                                        </p:tgtEl>
                                      </p:cBhvr>
                                    </p:animEffect>
                                    <p:anim calcmode="lin" valueType="num">
                                      <p:cBhvr>
                                        <p:cTn id="13" dur="250" fill="hold"/>
                                        <p:tgtEl>
                                          <p:spTgt spid="26"/>
                                        </p:tgtEl>
                                        <p:attrNameLst>
                                          <p:attrName>ppt_x</p:attrName>
                                        </p:attrNameLst>
                                      </p:cBhvr>
                                      <p:tavLst>
                                        <p:tav tm="0">
                                          <p:val>
                                            <p:strVal val="#ppt_x"/>
                                          </p:val>
                                        </p:tav>
                                        <p:tav tm="100000">
                                          <p:val>
                                            <p:strVal val="#ppt_x"/>
                                          </p:val>
                                        </p:tav>
                                      </p:tavLst>
                                    </p:anim>
                                    <p:anim calcmode="lin" valueType="num">
                                      <p:cBhvr>
                                        <p:cTn id="14" dur="2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3590565" y="476356"/>
            <a:ext cx="5213316" cy="1031890"/>
            <a:chOff x="7038412" y="5298115"/>
            <a:chExt cx="3099874" cy="517828"/>
          </a:xfrm>
        </p:grpSpPr>
        <p:grpSp>
          <p:nvGrpSpPr>
            <p:cNvPr id="90" name="组合 89"/>
            <p:cNvGrpSpPr/>
            <p:nvPr/>
          </p:nvGrpSpPr>
          <p:grpSpPr>
            <a:xfrm>
              <a:off x="7038412" y="5298115"/>
              <a:ext cx="3099874" cy="517828"/>
              <a:chOff x="5718131" y="5650928"/>
              <a:chExt cx="4596458" cy="767829"/>
            </a:xfrm>
          </p:grpSpPr>
          <p:sp>
            <p:nvSpPr>
              <p:cNvPr id="92" name="圆角矩形 91"/>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3" name="圆角矩形 92"/>
              <p:cNvSpPr/>
              <p:nvPr/>
            </p:nvSpPr>
            <p:spPr>
              <a:xfrm>
                <a:off x="5829672" y="5747159"/>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91" name="TextBox 19"/>
            <p:cNvSpPr txBox="1"/>
            <p:nvPr/>
          </p:nvSpPr>
          <p:spPr>
            <a:xfrm>
              <a:off x="7752953" y="5433395"/>
              <a:ext cx="109842" cy="154450"/>
            </a:xfrm>
            <a:prstGeom prst="rect">
              <a:avLst/>
            </a:prstGeom>
            <a:noFill/>
          </p:spPr>
          <p:txBody>
            <a:bodyPr wrap="none" rtlCol="0">
              <a:spAutoFit/>
            </a:bodyPr>
            <a:lstStyle/>
            <a:p>
              <a:endParaRPr lang="zh-CN" altLang="en-US" sz="14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94" name="标题 1"/>
          <p:cNvSpPr txBox="1"/>
          <p:nvPr/>
        </p:nvSpPr>
        <p:spPr>
          <a:xfrm>
            <a:off x="4194257" y="476356"/>
            <a:ext cx="4005932" cy="683927"/>
          </a:xfrm>
          <a:prstGeom prst="rect">
            <a:avLst/>
          </a:prstGeom>
        </p:spPr>
        <p:txBody>
          <a:bodyPr lIns="91415" tIns="45708" rIns="91415" bIns="45708">
            <a:noAutofit/>
          </a:bodyPr>
          <a:lstStyle>
            <a:lvl1pPr algn="ctr" defTabSz="914400" rtl="0" eaLnBrk="1" latinLnBrk="0" hangingPunct="1">
              <a:lnSpc>
                <a:spcPct val="90000"/>
              </a:lnSpc>
              <a:spcBef>
                <a:spcPct val="0"/>
              </a:spcBef>
              <a:buNone/>
              <a:defRPr sz="2400" b="0" kern="1200">
                <a:solidFill>
                  <a:schemeClr val="bg1"/>
                </a:solidFill>
                <a:effectLst/>
                <a:latin typeface="+mj-ea"/>
                <a:ea typeface="+mj-ea"/>
                <a:cs typeface="+mj-cs"/>
              </a:defRPr>
            </a:lvl1pPr>
          </a:lstStyle>
          <a:p>
            <a:pPr>
              <a:lnSpc>
                <a:spcPct val="150000"/>
              </a:lnSpc>
            </a:pPr>
            <a:r>
              <a:rPr lang="en-US" altLang="zh-CN" sz="3600" b="1" dirty="0">
                <a:latin typeface="Times New Roman" panose="02020603050405020304" pitchFamily="18" charset="0"/>
                <a:ea typeface="造字工房悦黑（非商用）常规体" pitchFamily="2" charset="-122"/>
                <a:cs typeface="Times New Roman" panose="02020603050405020304" pitchFamily="18" charset="0"/>
              </a:rPr>
              <a:t>NỘI DUNG</a:t>
            </a:r>
            <a:endParaRPr lang="zh-CN" altLang="en-US" sz="3600" b="1" dirty="0">
              <a:latin typeface="Times New Roman" panose="02020603050405020304" pitchFamily="18" charset="0"/>
              <a:ea typeface="造字工房悦黑（非商用）常规体" pitchFamily="2" charset="-122"/>
              <a:cs typeface="Times New Roman" panose="02020603050405020304" pitchFamily="18" charset="0"/>
            </a:endParaRPr>
          </a:p>
        </p:txBody>
      </p:sp>
      <p:grpSp>
        <p:nvGrpSpPr>
          <p:cNvPr id="107" name="组合 106"/>
          <p:cNvGrpSpPr/>
          <p:nvPr/>
        </p:nvGrpSpPr>
        <p:grpSpPr>
          <a:xfrm>
            <a:off x="7751059" y="2019300"/>
            <a:ext cx="1412870" cy="1348038"/>
            <a:chOff x="9674578" y="2446144"/>
            <a:chExt cx="1556194" cy="1556194"/>
          </a:xfrm>
        </p:grpSpPr>
        <p:grpSp>
          <p:nvGrpSpPr>
            <p:cNvPr id="108" name="组合 107"/>
            <p:cNvGrpSpPr/>
            <p:nvPr/>
          </p:nvGrpSpPr>
          <p:grpSpPr>
            <a:xfrm>
              <a:off x="9674578" y="2446144"/>
              <a:ext cx="1556194" cy="1556194"/>
              <a:chOff x="3154508" y="1821271"/>
              <a:chExt cx="2785107" cy="2785102"/>
            </a:xfrm>
          </p:grpSpPr>
          <p:sp>
            <p:nvSpPr>
              <p:cNvPr id="110"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11" name="Freeform 5"/>
              <p:cNvSpPr/>
              <p:nvPr/>
            </p:nvSpPr>
            <p:spPr bwMode="auto">
              <a:xfrm rot="10800000">
                <a:off x="3447677" y="2114440"/>
                <a:ext cx="2198769" cy="2198765"/>
              </a:xfrm>
              <a:prstGeom prst="ellipse">
                <a:avLst/>
              </a:prstGeom>
              <a:gradFill flip="none" rotWithShape="1">
                <a:gsLst>
                  <a:gs pos="0">
                    <a:schemeClr val="accent4"/>
                  </a:gs>
                  <a:gs pos="100000">
                    <a:schemeClr val="accent4">
                      <a:lumMod val="75000"/>
                    </a:schemeClr>
                  </a:gs>
                </a:gsLst>
                <a:lin ang="2700000" scaled="1"/>
                <a:tileRect/>
              </a:gradFill>
              <a:ln w="25400">
                <a:gradFill flip="none" rotWithShape="1">
                  <a:gsLst>
                    <a:gs pos="0">
                      <a:schemeClr val="accent4">
                        <a:lumMod val="75000"/>
                      </a:schemeClr>
                    </a:gs>
                    <a:gs pos="100000">
                      <a:schemeClr val="accent4"/>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109" name="Freeform 5"/>
            <p:cNvSpPr>
              <a:spLocks noChangeAspect="1" noEditPoints="1"/>
            </p:cNvSpPr>
            <p:nvPr/>
          </p:nvSpPr>
          <p:spPr bwMode="auto">
            <a:xfrm>
              <a:off x="10262139" y="2880262"/>
              <a:ext cx="400923" cy="592899"/>
            </a:xfrm>
            <a:custGeom>
              <a:avLst/>
              <a:gdLst>
                <a:gd name="T0" fmla="*/ 189 w 316"/>
                <a:gd name="T1" fmla="*/ 16 h 467"/>
                <a:gd name="T2" fmla="*/ 225 w 316"/>
                <a:gd name="T3" fmla="*/ 7 h 467"/>
                <a:gd name="T4" fmla="*/ 300 w 316"/>
                <a:gd name="T5" fmla="*/ 52 h 467"/>
                <a:gd name="T6" fmla="*/ 309 w 316"/>
                <a:gd name="T7" fmla="*/ 89 h 467"/>
                <a:gd name="T8" fmla="*/ 298 w 316"/>
                <a:gd name="T9" fmla="*/ 105 h 467"/>
                <a:gd name="T10" fmla="*/ 179 w 316"/>
                <a:gd name="T11" fmla="*/ 33 h 467"/>
                <a:gd name="T12" fmla="*/ 189 w 316"/>
                <a:gd name="T13" fmla="*/ 16 h 467"/>
                <a:gd name="T14" fmla="*/ 164 w 316"/>
                <a:gd name="T15" fmla="*/ 58 h 467"/>
                <a:gd name="T16" fmla="*/ 147 w 316"/>
                <a:gd name="T17" fmla="*/ 85 h 467"/>
                <a:gd name="T18" fmla="*/ 266 w 316"/>
                <a:gd name="T19" fmla="*/ 157 h 467"/>
                <a:gd name="T20" fmla="*/ 283 w 316"/>
                <a:gd name="T21" fmla="*/ 130 h 467"/>
                <a:gd name="T22" fmla="*/ 164 w 316"/>
                <a:gd name="T23" fmla="*/ 58 h 467"/>
                <a:gd name="T24" fmla="*/ 2 w 316"/>
                <a:gd name="T25" fmla="*/ 446 h 467"/>
                <a:gd name="T26" fmla="*/ 13 w 316"/>
                <a:gd name="T27" fmla="*/ 354 h 467"/>
                <a:gd name="T28" fmla="*/ 90 w 316"/>
                <a:gd name="T29" fmla="*/ 401 h 467"/>
                <a:gd name="T30" fmla="*/ 13 w 316"/>
                <a:gd name="T31" fmla="*/ 453 h 467"/>
                <a:gd name="T32" fmla="*/ 2 w 316"/>
                <a:gd name="T33" fmla="*/ 446 h 467"/>
                <a:gd name="T34" fmla="*/ 20 w 316"/>
                <a:gd name="T35" fmla="*/ 296 h 467"/>
                <a:gd name="T36" fmla="*/ 133 w 316"/>
                <a:gd name="T37" fmla="*/ 109 h 467"/>
                <a:gd name="T38" fmla="*/ 172 w 316"/>
                <a:gd name="T39" fmla="*/ 133 h 467"/>
                <a:gd name="T40" fmla="*/ 59 w 316"/>
                <a:gd name="T41" fmla="*/ 320 h 467"/>
                <a:gd name="T42" fmla="*/ 20 w 316"/>
                <a:gd name="T43" fmla="*/ 296 h 467"/>
                <a:gd name="T44" fmla="*/ 99 w 316"/>
                <a:gd name="T45" fmla="*/ 344 h 467"/>
                <a:gd name="T46" fmla="*/ 212 w 316"/>
                <a:gd name="T47" fmla="*/ 158 h 467"/>
                <a:gd name="T48" fmla="*/ 252 w 316"/>
                <a:gd name="T49" fmla="*/ 182 h 467"/>
                <a:gd name="T50" fmla="*/ 139 w 316"/>
                <a:gd name="T51" fmla="*/ 368 h 467"/>
                <a:gd name="T52" fmla="*/ 99 w 316"/>
                <a:gd name="T53" fmla="*/ 344 h 467"/>
                <a:gd name="T54" fmla="*/ 95 w 316"/>
                <a:gd name="T55" fmla="*/ 446 h 467"/>
                <a:gd name="T56" fmla="*/ 301 w 316"/>
                <a:gd name="T57" fmla="*/ 446 h 467"/>
                <a:gd name="T58" fmla="*/ 311 w 316"/>
                <a:gd name="T59" fmla="*/ 456 h 467"/>
                <a:gd name="T60" fmla="*/ 301 w 316"/>
                <a:gd name="T61" fmla="*/ 467 h 467"/>
                <a:gd name="T62" fmla="*/ 95 w 316"/>
                <a:gd name="T63" fmla="*/ 467 h 467"/>
                <a:gd name="T64" fmla="*/ 84 w 316"/>
                <a:gd name="T65" fmla="*/ 456 h 467"/>
                <a:gd name="T66" fmla="*/ 95 w 316"/>
                <a:gd name="T67" fmla="*/ 44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467">
                  <a:moveTo>
                    <a:pt x="189" y="16"/>
                  </a:moveTo>
                  <a:cubicBezTo>
                    <a:pt x="197" y="4"/>
                    <a:pt x="213" y="0"/>
                    <a:pt x="225" y="7"/>
                  </a:cubicBezTo>
                  <a:cubicBezTo>
                    <a:pt x="300" y="52"/>
                    <a:pt x="300" y="52"/>
                    <a:pt x="300" y="52"/>
                  </a:cubicBezTo>
                  <a:cubicBezTo>
                    <a:pt x="312" y="60"/>
                    <a:pt x="316" y="76"/>
                    <a:pt x="309" y="89"/>
                  </a:cubicBezTo>
                  <a:cubicBezTo>
                    <a:pt x="298" y="105"/>
                    <a:pt x="298" y="105"/>
                    <a:pt x="298" y="105"/>
                  </a:cubicBezTo>
                  <a:cubicBezTo>
                    <a:pt x="179" y="33"/>
                    <a:pt x="179" y="33"/>
                    <a:pt x="179" y="33"/>
                  </a:cubicBezTo>
                  <a:lnTo>
                    <a:pt x="189" y="16"/>
                  </a:lnTo>
                  <a:close/>
                  <a:moveTo>
                    <a:pt x="164" y="58"/>
                  </a:moveTo>
                  <a:cubicBezTo>
                    <a:pt x="147" y="85"/>
                    <a:pt x="147" y="85"/>
                    <a:pt x="147" y="85"/>
                  </a:cubicBezTo>
                  <a:cubicBezTo>
                    <a:pt x="266" y="157"/>
                    <a:pt x="266" y="157"/>
                    <a:pt x="266" y="157"/>
                  </a:cubicBezTo>
                  <a:cubicBezTo>
                    <a:pt x="283" y="130"/>
                    <a:pt x="283" y="130"/>
                    <a:pt x="283" y="130"/>
                  </a:cubicBezTo>
                  <a:lnTo>
                    <a:pt x="164" y="58"/>
                  </a:lnTo>
                  <a:close/>
                  <a:moveTo>
                    <a:pt x="2" y="446"/>
                  </a:moveTo>
                  <a:cubicBezTo>
                    <a:pt x="13" y="354"/>
                    <a:pt x="13" y="354"/>
                    <a:pt x="13" y="354"/>
                  </a:cubicBezTo>
                  <a:cubicBezTo>
                    <a:pt x="90" y="401"/>
                    <a:pt x="90" y="401"/>
                    <a:pt x="90" y="401"/>
                  </a:cubicBezTo>
                  <a:cubicBezTo>
                    <a:pt x="13" y="453"/>
                    <a:pt x="13" y="453"/>
                    <a:pt x="13" y="453"/>
                  </a:cubicBezTo>
                  <a:cubicBezTo>
                    <a:pt x="5" y="459"/>
                    <a:pt x="0" y="456"/>
                    <a:pt x="2" y="446"/>
                  </a:cubicBezTo>
                  <a:close/>
                  <a:moveTo>
                    <a:pt x="20" y="296"/>
                  </a:moveTo>
                  <a:cubicBezTo>
                    <a:pt x="133" y="109"/>
                    <a:pt x="133" y="109"/>
                    <a:pt x="133" y="109"/>
                  </a:cubicBezTo>
                  <a:cubicBezTo>
                    <a:pt x="172" y="133"/>
                    <a:pt x="172" y="133"/>
                    <a:pt x="172" y="133"/>
                  </a:cubicBezTo>
                  <a:cubicBezTo>
                    <a:pt x="59" y="320"/>
                    <a:pt x="59" y="320"/>
                    <a:pt x="59" y="320"/>
                  </a:cubicBezTo>
                  <a:lnTo>
                    <a:pt x="20" y="296"/>
                  </a:lnTo>
                  <a:close/>
                  <a:moveTo>
                    <a:pt x="99" y="344"/>
                  </a:moveTo>
                  <a:cubicBezTo>
                    <a:pt x="212" y="158"/>
                    <a:pt x="212" y="158"/>
                    <a:pt x="212" y="158"/>
                  </a:cubicBezTo>
                  <a:cubicBezTo>
                    <a:pt x="252" y="182"/>
                    <a:pt x="252" y="182"/>
                    <a:pt x="252" y="182"/>
                  </a:cubicBezTo>
                  <a:cubicBezTo>
                    <a:pt x="139" y="368"/>
                    <a:pt x="139" y="368"/>
                    <a:pt x="139" y="368"/>
                  </a:cubicBezTo>
                  <a:lnTo>
                    <a:pt x="99" y="344"/>
                  </a:lnTo>
                  <a:close/>
                  <a:moveTo>
                    <a:pt x="95" y="446"/>
                  </a:moveTo>
                  <a:cubicBezTo>
                    <a:pt x="301" y="446"/>
                    <a:pt x="301" y="446"/>
                    <a:pt x="301" y="446"/>
                  </a:cubicBezTo>
                  <a:cubicBezTo>
                    <a:pt x="307" y="446"/>
                    <a:pt x="311" y="450"/>
                    <a:pt x="311" y="456"/>
                  </a:cubicBezTo>
                  <a:cubicBezTo>
                    <a:pt x="311" y="462"/>
                    <a:pt x="307" y="467"/>
                    <a:pt x="301" y="467"/>
                  </a:cubicBezTo>
                  <a:cubicBezTo>
                    <a:pt x="95" y="467"/>
                    <a:pt x="95" y="467"/>
                    <a:pt x="95" y="467"/>
                  </a:cubicBezTo>
                  <a:cubicBezTo>
                    <a:pt x="89" y="467"/>
                    <a:pt x="84" y="462"/>
                    <a:pt x="84" y="456"/>
                  </a:cubicBezTo>
                  <a:cubicBezTo>
                    <a:pt x="84" y="450"/>
                    <a:pt x="89" y="446"/>
                    <a:pt x="95" y="44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grpSp>
        <p:nvGrpSpPr>
          <p:cNvPr id="112" name="组合 111"/>
          <p:cNvGrpSpPr/>
          <p:nvPr/>
        </p:nvGrpSpPr>
        <p:grpSpPr>
          <a:xfrm>
            <a:off x="3031155" y="2019300"/>
            <a:ext cx="1412870" cy="1348038"/>
            <a:chOff x="3843955" y="2446144"/>
            <a:chExt cx="1556194" cy="1556194"/>
          </a:xfrm>
        </p:grpSpPr>
        <p:grpSp>
          <p:nvGrpSpPr>
            <p:cNvPr id="113" name="组合 112"/>
            <p:cNvGrpSpPr/>
            <p:nvPr/>
          </p:nvGrpSpPr>
          <p:grpSpPr>
            <a:xfrm>
              <a:off x="3843955" y="2446144"/>
              <a:ext cx="1556194" cy="1556194"/>
              <a:chOff x="3154508" y="1821271"/>
              <a:chExt cx="2785107" cy="2785102"/>
            </a:xfrm>
          </p:grpSpPr>
          <p:sp>
            <p:nvSpPr>
              <p:cNvPr id="126"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27" name="Freeform 5"/>
              <p:cNvSpPr/>
              <p:nvPr/>
            </p:nvSpPr>
            <p:spPr bwMode="auto">
              <a:xfrm rot="10800000">
                <a:off x="3447677" y="2114440"/>
                <a:ext cx="2198769" cy="2198765"/>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grpSp>
          <p:nvGrpSpPr>
            <p:cNvPr id="114" name="组合 113"/>
            <p:cNvGrpSpPr>
              <a:grpSpLocks noChangeAspect="1"/>
            </p:cNvGrpSpPr>
            <p:nvPr/>
          </p:nvGrpSpPr>
          <p:grpSpPr>
            <a:xfrm>
              <a:off x="4305202" y="2997957"/>
              <a:ext cx="675251" cy="459226"/>
              <a:chOff x="3897313" y="2016126"/>
              <a:chExt cx="749300" cy="509588"/>
            </a:xfrm>
            <a:solidFill>
              <a:schemeClr val="bg1"/>
            </a:solidFill>
          </p:grpSpPr>
          <p:sp>
            <p:nvSpPr>
              <p:cNvPr id="115"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16" name="Freeform 24"/>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17" name="Freeform 25"/>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18" name="Freeform 26"/>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19" name="Freeform 27"/>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0" name="Freeform 28"/>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1" name="Freeform 29"/>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2" name="Freeform 30"/>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3" name="Freeform 31"/>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4" name="Freeform 32"/>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125" name="Freeform 33"/>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grpSp>
      <p:grpSp>
        <p:nvGrpSpPr>
          <p:cNvPr id="128" name="组合 127"/>
          <p:cNvGrpSpPr/>
          <p:nvPr/>
        </p:nvGrpSpPr>
        <p:grpSpPr>
          <a:xfrm>
            <a:off x="5403912" y="2019300"/>
            <a:ext cx="1412870" cy="1348038"/>
            <a:chOff x="6839012" y="2446144"/>
            <a:chExt cx="1556194" cy="1556194"/>
          </a:xfrm>
        </p:grpSpPr>
        <p:grpSp>
          <p:nvGrpSpPr>
            <p:cNvPr id="129" name="组合 128"/>
            <p:cNvGrpSpPr/>
            <p:nvPr/>
          </p:nvGrpSpPr>
          <p:grpSpPr>
            <a:xfrm>
              <a:off x="6839012" y="2446144"/>
              <a:ext cx="1556194" cy="1556194"/>
              <a:chOff x="3154508" y="1821271"/>
              <a:chExt cx="2785107" cy="2785102"/>
            </a:xfrm>
          </p:grpSpPr>
          <p:sp>
            <p:nvSpPr>
              <p:cNvPr id="131"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32" name="Freeform 5"/>
              <p:cNvSpPr/>
              <p:nvPr/>
            </p:nvSpPr>
            <p:spPr bwMode="auto">
              <a:xfrm rot="10800000">
                <a:off x="3447677" y="2114440"/>
                <a:ext cx="2198769" cy="2198765"/>
              </a:xfrm>
              <a:prstGeom prst="ellipse">
                <a:avLst/>
              </a:prstGeom>
              <a:gradFill flip="none" rotWithShape="1">
                <a:gsLst>
                  <a:gs pos="0">
                    <a:schemeClr val="accent3"/>
                  </a:gs>
                  <a:gs pos="100000">
                    <a:schemeClr val="accent3">
                      <a:lumMod val="75000"/>
                    </a:schemeClr>
                  </a:gs>
                </a:gsLst>
                <a:lin ang="2700000" scaled="1"/>
                <a:tileRect/>
              </a:gra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130" name="Freeform 18"/>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grpSp>
        <p:nvGrpSpPr>
          <p:cNvPr id="133" name="组合 132"/>
          <p:cNvGrpSpPr/>
          <p:nvPr/>
        </p:nvGrpSpPr>
        <p:grpSpPr>
          <a:xfrm>
            <a:off x="832658" y="2015898"/>
            <a:ext cx="1412870" cy="1348038"/>
            <a:chOff x="997758" y="2442742"/>
            <a:chExt cx="1556194" cy="1556194"/>
          </a:xfrm>
        </p:grpSpPr>
        <p:grpSp>
          <p:nvGrpSpPr>
            <p:cNvPr id="134" name="组合 133"/>
            <p:cNvGrpSpPr/>
            <p:nvPr/>
          </p:nvGrpSpPr>
          <p:grpSpPr>
            <a:xfrm>
              <a:off x="997758" y="2442742"/>
              <a:ext cx="1556194" cy="1556194"/>
              <a:chOff x="3154508" y="1821271"/>
              <a:chExt cx="2785107" cy="2785102"/>
            </a:xfrm>
          </p:grpSpPr>
          <p:sp>
            <p:nvSpPr>
              <p:cNvPr id="136"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37" name="Freeform 5"/>
              <p:cNvSpPr/>
              <p:nvPr/>
            </p:nvSpPr>
            <p:spPr bwMode="auto">
              <a:xfrm rot="10800000">
                <a:off x="3447677" y="2114440"/>
                <a:ext cx="2198769" cy="2198765"/>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135" name="Freeform 7"/>
            <p:cNvSpPr>
              <a:spLocks noChangeAspect="1" noEditPoints="1"/>
            </p:cNvSpPr>
            <p:nvPr/>
          </p:nvSpPr>
          <p:spPr bwMode="auto">
            <a:xfrm>
              <a:off x="1432097" y="2948295"/>
              <a:ext cx="677075" cy="55484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sp>
        <p:nvSpPr>
          <p:cNvPr id="2" name="Rectangle 1"/>
          <p:cNvSpPr/>
          <p:nvPr/>
        </p:nvSpPr>
        <p:spPr>
          <a:xfrm>
            <a:off x="890587" y="3775532"/>
            <a:ext cx="1287532" cy="369332"/>
          </a:xfrm>
          <a:prstGeom prst="rect">
            <a:avLst/>
          </a:prstGeom>
        </p:spPr>
        <p:txBody>
          <a:bodyPr wrap="none">
            <a:spAutoFit/>
          </a:bodyPr>
          <a:lstStyle/>
          <a:p>
            <a:pPr algn="just"/>
            <a:r>
              <a:rPr lang="it-IT"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Khởi động </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628272" y="3775532"/>
            <a:ext cx="2310248" cy="369332"/>
          </a:xfrm>
          <a:prstGeom prst="rect">
            <a:avLst/>
          </a:prstGeom>
        </p:spPr>
        <p:txBody>
          <a:bodyPr wrap="none">
            <a:spAutoFit/>
          </a:bodyPr>
          <a:lstStyle/>
          <a:p>
            <a:pPr algn="just"/>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191181" y="3713208"/>
            <a:ext cx="2099405" cy="1200329"/>
          </a:xfrm>
          <a:prstGeom prst="rect">
            <a:avLst/>
          </a:prstGeom>
        </p:spPr>
        <p:txBody>
          <a:bodyPr wrap="square">
            <a:spAutoFit/>
          </a:bodyPr>
          <a:lstStyle/>
          <a:p>
            <a:pPr algn="just"/>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543296" y="3713208"/>
            <a:ext cx="1803074" cy="646331"/>
          </a:xfrm>
          <a:prstGeom prst="rect">
            <a:avLst/>
          </a:prstGeom>
        </p:spPr>
        <p:txBody>
          <a:bodyPr wrap="square">
            <a:spAutoFit/>
          </a:bodyPr>
          <a:lstStyle/>
          <a:p>
            <a:pPr algn="ct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Vai trò của chất xúc tác </a:t>
            </a:r>
            <a:endParaRPr lang="en-US" b="1" dirty="0">
              <a:solidFill>
                <a:srgbClr val="002060"/>
              </a:solidFill>
              <a:latin typeface="Times New Roman" panose="02020603050405020304" pitchFamily="18" charset="0"/>
              <a:cs typeface="Times New Roman" panose="02020603050405020304" pitchFamily="18" charset="0"/>
            </a:endParaRPr>
          </a:p>
        </p:txBody>
      </p:sp>
      <p:grpSp>
        <p:nvGrpSpPr>
          <p:cNvPr id="57" name="组合 107"/>
          <p:cNvGrpSpPr/>
          <p:nvPr/>
        </p:nvGrpSpPr>
        <p:grpSpPr>
          <a:xfrm>
            <a:off x="9975165" y="2029066"/>
            <a:ext cx="1412870" cy="1348038"/>
            <a:chOff x="3154508" y="1821271"/>
            <a:chExt cx="2785107" cy="2785102"/>
          </a:xfrm>
        </p:grpSpPr>
        <p:sp>
          <p:nvSpPr>
            <p:cNvPr id="59"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60" name="Freeform 5"/>
            <p:cNvSpPr/>
            <p:nvPr/>
          </p:nvSpPr>
          <p:spPr bwMode="auto">
            <a:xfrm rot="10800000">
              <a:off x="3447677" y="2114440"/>
              <a:ext cx="2198769" cy="2198765"/>
            </a:xfrm>
            <a:prstGeom prst="ellipse">
              <a:avLst/>
            </a:prstGeom>
            <a:gradFill flip="none" rotWithShape="1">
              <a:gsLst>
                <a:gs pos="0">
                  <a:schemeClr val="accent4"/>
                </a:gs>
                <a:gs pos="100000">
                  <a:schemeClr val="accent4">
                    <a:lumMod val="75000"/>
                  </a:schemeClr>
                </a:gs>
              </a:gsLst>
              <a:lin ang="2700000" scaled="1"/>
              <a:tileRect/>
            </a:gradFill>
            <a:ln w="25400">
              <a:gradFill flip="none" rotWithShape="1">
                <a:gsLst>
                  <a:gs pos="0">
                    <a:schemeClr val="accent4">
                      <a:lumMod val="75000"/>
                    </a:schemeClr>
                  </a:gs>
                  <a:gs pos="100000">
                    <a:schemeClr val="accent4"/>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55" name="Freeform 45"/>
          <p:cNvSpPr>
            <a:spLocks noEditPoints="1"/>
          </p:cNvSpPr>
          <p:nvPr/>
        </p:nvSpPr>
        <p:spPr bwMode="auto">
          <a:xfrm>
            <a:off x="10399918" y="2345854"/>
            <a:ext cx="641603" cy="573088"/>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bg1"/>
          </a:solidFill>
          <a:ln>
            <a:noFill/>
          </a:ln>
        </p:spPr>
        <p:txBody>
          <a:bodyPr vert="horz" wrap="square" lIns="96960" tIns="48479" rIns="96960" bIns="48479"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 name="TextBox 5"/>
          <p:cNvSpPr txBox="1"/>
          <p:nvPr/>
        </p:nvSpPr>
        <p:spPr>
          <a:xfrm>
            <a:off x="10045794" y="3714830"/>
            <a:ext cx="1210588" cy="646331"/>
          </a:xfrm>
          <a:prstGeom prst="rect">
            <a:avLst/>
          </a:prstGeom>
          <a:noFill/>
        </p:spPr>
        <p:txBody>
          <a:bodyPr wrap="none" rtlCol="0">
            <a:spAutoFit/>
          </a:bodyPr>
          <a:lstStyle/>
          <a:p>
            <a:pPr algn="just"/>
            <a:r>
              <a:rPr lang="en-US" b="1" dirty="0">
                <a:solidFill>
                  <a:srgbClr val="002060"/>
                </a:solidFill>
                <a:latin typeface="Times New Roman" panose="02020603050405020304" pitchFamily="18" charset="0"/>
                <a:cs typeface="Times New Roman" panose="02020603050405020304" pitchFamily="18" charset="0"/>
              </a:rPr>
              <a:t>Luyện tập</a:t>
            </a:r>
          </a:p>
          <a:p>
            <a:pPr algn="just"/>
            <a:r>
              <a:rPr lang="en-US" b="1">
                <a:solidFill>
                  <a:srgbClr val="002060"/>
                </a:solidFill>
                <a:latin typeface="Times New Roman" panose="02020603050405020304" pitchFamily="18" charset="0"/>
                <a:cs typeface="Times New Roman" panose="02020603050405020304" pitchFamily="18" charset="0"/>
              </a:rPr>
              <a:t>Vận dụng </a:t>
            </a:r>
            <a:endParaRPr lang="en-US"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additive="base">
                                        <p:cTn id="11" dur="500" fill="hold"/>
                                        <p:tgtEl>
                                          <p:spTgt spid="133"/>
                                        </p:tgtEl>
                                        <p:attrNameLst>
                                          <p:attrName>ppt_x</p:attrName>
                                        </p:attrNameLst>
                                      </p:cBhvr>
                                      <p:tavLst>
                                        <p:tav tm="0">
                                          <p:val>
                                            <p:strVal val="#ppt_x"/>
                                          </p:val>
                                        </p:tav>
                                        <p:tav tm="100000">
                                          <p:val>
                                            <p:strVal val="#ppt_x"/>
                                          </p:val>
                                        </p:tav>
                                      </p:tavLst>
                                    </p:anim>
                                    <p:anim calcmode="lin" valueType="num">
                                      <p:cBhvr additive="base">
                                        <p:cTn id="12" dur="500" fill="hold"/>
                                        <p:tgtEl>
                                          <p:spTgt spid="133"/>
                                        </p:tgtEl>
                                        <p:attrNameLst>
                                          <p:attrName>ppt_y</p:attrName>
                                        </p:attrNameLst>
                                      </p:cBhvr>
                                      <p:tavLst>
                                        <p:tav tm="0">
                                          <p:val>
                                            <p:strVal val="0-#ppt_h/2"/>
                                          </p:val>
                                        </p:tav>
                                        <p:tav tm="100000">
                                          <p:val>
                                            <p:strVal val="#ppt_y"/>
                                          </p:val>
                                        </p:tav>
                                      </p:tavLst>
                                    </p:anim>
                                  </p:childTnLst>
                                </p:cTn>
                              </p:par>
                              <p:par>
                                <p:cTn id="13" presetID="47" presetClass="entr" presetSubtype="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par>
                                <p:cTn id="18" presetID="2" presetClass="entr" presetSubtype="1" decel="100000" fill="hold" nodeType="withEffect">
                                  <p:stCondLst>
                                    <p:cond delay="500"/>
                                  </p:stCondLst>
                                  <p:childTnLst>
                                    <p:set>
                                      <p:cBhvr>
                                        <p:cTn id="19" dur="1" fill="hold">
                                          <p:stCondLst>
                                            <p:cond delay="0"/>
                                          </p:stCondLst>
                                        </p:cTn>
                                        <p:tgtEl>
                                          <p:spTgt spid="112"/>
                                        </p:tgtEl>
                                        <p:attrNameLst>
                                          <p:attrName>style.visibility</p:attrName>
                                        </p:attrNameLst>
                                      </p:cBhvr>
                                      <p:to>
                                        <p:strVal val="visible"/>
                                      </p:to>
                                    </p:set>
                                    <p:anim calcmode="lin" valueType="num">
                                      <p:cBhvr additive="base">
                                        <p:cTn id="20" dur="500" fill="hold"/>
                                        <p:tgtEl>
                                          <p:spTgt spid="112"/>
                                        </p:tgtEl>
                                        <p:attrNameLst>
                                          <p:attrName>ppt_x</p:attrName>
                                        </p:attrNameLst>
                                      </p:cBhvr>
                                      <p:tavLst>
                                        <p:tav tm="0">
                                          <p:val>
                                            <p:strVal val="#ppt_x"/>
                                          </p:val>
                                        </p:tav>
                                        <p:tav tm="100000">
                                          <p:val>
                                            <p:strVal val="#ppt_x"/>
                                          </p:val>
                                        </p:tav>
                                      </p:tavLst>
                                    </p:anim>
                                    <p:anim calcmode="lin" valueType="num">
                                      <p:cBhvr additive="base">
                                        <p:cTn id="21" dur="500" fill="hold"/>
                                        <p:tgtEl>
                                          <p:spTgt spid="112"/>
                                        </p:tgtEl>
                                        <p:attrNameLst>
                                          <p:attrName>ppt_y</p:attrName>
                                        </p:attrNameLst>
                                      </p:cBhvr>
                                      <p:tavLst>
                                        <p:tav tm="0">
                                          <p:val>
                                            <p:strVal val="0-#ppt_h/2"/>
                                          </p:val>
                                        </p:tav>
                                        <p:tav tm="100000">
                                          <p:val>
                                            <p:strVal val="#ppt_y"/>
                                          </p:val>
                                        </p:tav>
                                      </p:tavLst>
                                    </p:anim>
                                  </p:childTnLst>
                                </p:cTn>
                              </p:par>
                              <p:par>
                                <p:cTn id="22" presetID="47" presetClass="entr" presetSubtype="0" fill="hold" grpId="0" nodeType="withEffect">
                                  <p:stCondLst>
                                    <p:cond delay="75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par>
                                <p:cTn id="27" presetID="2" presetClass="entr" presetSubtype="1" decel="100000" fill="hold" nodeType="withEffect">
                                  <p:stCondLst>
                                    <p:cond delay="1000"/>
                                  </p:stCondLst>
                                  <p:childTnLst>
                                    <p:set>
                                      <p:cBhvr>
                                        <p:cTn id="28" dur="1" fill="hold">
                                          <p:stCondLst>
                                            <p:cond delay="0"/>
                                          </p:stCondLst>
                                        </p:cTn>
                                        <p:tgtEl>
                                          <p:spTgt spid="128"/>
                                        </p:tgtEl>
                                        <p:attrNameLst>
                                          <p:attrName>style.visibility</p:attrName>
                                        </p:attrNameLst>
                                      </p:cBhvr>
                                      <p:to>
                                        <p:strVal val="visible"/>
                                      </p:to>
                                    </p:set>
                                    <p:anim calcmode="lin" valueType="num">
                                      <p:cBhvr additive="base">
                                        <p:cTn id="29" dur="500" fill="hold"/>
                                        <p:tgtEl>
                                          <p:spTgt spid="128"/>
                                        </p:tgtEl>
                                        <p:attrNameLst>
                                          <p:attrName>ppt_x</p:attrName>
                                        </p:attrNameLst>
                                      </p:cBhvr>
                                      <p:tavLst>
                                        <p:tav tm="0">
                                          <p:val>
                                            <p:strVal val="#ppt_x"/>
                                          </p:val>
                                        </p:tav>
                                        <p:tav tm="100000">
                                          <p:val>
                                            <p:strVal val="#ppt_x"/>
                                          </p:val>
                                        </p:tav>
                                      </p:tavLst>
                                    </p:anim>
                                    <p:anim calcmode="lin" valueType="num">
                                      <p:cBhvr additive="base">
                                        <p:cTn id="30" dur="500" fill="hold"/>
                                        <p:tgtEl>
                                          <p:spTgt spid="128"/>
                                        </p:tgtEl>
                                        <p:attrNameLst>
                                          <p:attrName>ppt_y</p:attrName>
                                        </p:attrNameLst>
                                      </p:cBhvr>
                                      <p:tavLst>
                                        <p:tav tm="0">
                                          <p:val>
                                            <p:strVal val="0-#ppt_h/2"/>
                                          </p:val>
                                        </p:tav>
                                        <p:tav tm="100000">
                                          <p:val>
                                            <p:strVal val="#ppt_y"/>
                                          </p:val>
                                        </p:tav>
                                      </p:tavLst>
                                    </p:anim>
                                  </p:childTnLst>
                                </p:cTn>
                              </p:par>
                              <p:par>
                                <p:cTn id="31" presetID="47" presetClass="entr" presetSubtype="0" fill="hold" grpId="0" nodeType="withEffect">
                                  <p:stCondLst>
                                    <p:cond delay="12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anim calcmode="lin" valueType="num">
                                      <p:cBhvr>
                                        <p:cTn id="34" dur="500" fill="hold"/>
                                        <p:tgtEl>
                                          <p:spTgt spid="4"/>
                                        </p:tgtEl>
                                        <p:attrNameLst>
                                          <p:attrName>ppt_x</p:attrName>
                                        </p:attrNameLst>
                                      </p:cBhvr>
                                      <p:tavLst>
                                        <p:tav tm="0">
                                          <p:val>
                                            <p:strVal val="#ppt_x"/>
                                          </p:val>
                                        </p:tav>
                                        <p:tav tm="100000">
                                          <p:val>
                                            <p:strVal val="#ppt_x"/>
                                          </p:val>
                                        </p:tav>
                                      </p:tavLst>
                                    </p:anim>
                                    <p:anim calcmode="lin" valueType="num">
                                      <p:cBhvr>
                                        <p:cTn id="35" dur="500" fill="hold"/>
                                        <p:tgtEl>
                                          <p:spTgt spid="4"/>
                                        </p:tgtEl>
                                        <p:attrNameLst>
                                          <p:attrName>ppt_y</p:attrName>
                                        </p:attrNameLst>
                                      </p:cBhvr>
                                      <p:tavLst>
                                        <p:tav tm="0">
                                          <p:val>
                                            <p:strVal val="#ppt_y-.1"/>
                                          </p:val>
                                        </p:tav>
                                        <p:tav tm="100000">
                                          <p:val>
                                            <p:strVal val="#ppt_y"/>
                                          </p:val>
                                        </p:tav>
                                      </p:tavLst>
                                    </p:anim>
                                  </p:childTnLst>
                                </p:cTn>
                              </p:par>
                              <p:par>
                                <p:cTn id="36" presetID="2" presetClass="entr" presetSubtype="1" decel="100000" fill="hold" nodeType="withEffect">
                                  <p:stCondLst>
                                    <p:cond delay="150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500" fill="hold"/>
                                        <p:tgtEl>
                                          <p:spTgt spid="107"/>
                                        </p:tgtEl>
                                        <p:attrNameLst>
                                          <p:attrName>ppt_x</p:attrName>
                                        </p:attrNameLst>
                                      </p:cBhvr>
                                      <p:tavLst>
                                        <p:tav tm="0">
                                          <p:val>
                                            <p:strVal val="#ppt_x"/>
                                          </p:val>
                                        </p:tav>
                                        <p:tav tm="100000">
                                          <p:val>
                                            <p:strVal val="#ppt_x"/>
                                          </p:val>
                                        </p:tav>
                                      </p:tavLst>
                                    </p:anim>
                                    <p:anim calcmode="lin" valueType="num">
                                      <p:cBhvr additive="base">
                                        <p:cTn id="39" dur="500" fill="hold"/>
                                        <p:tgtEl>
                                          <p:spTgt spid="107"/>
                                        </p:tgtEl>
                                        <p:attrNameLst>
                                          <p:attrName>ppt_y</p:attrName>
                                        </p:attrNameLst>
                                      </p:cBhvr>
                                      <p:tavLst>
                                        <p:tav tm="0">
                                          <p:val>
                                            <p:strVal val="0-#ppt_h/2"/>
                                          </p:val>
                                        </p:tav>
                                        <p:tav tm="100000">
                                          <p:val>
                                            <p:strVal val="#ppt_y"/>
                                          </p:val>
                                        </p:tav>
                                      </p:tavLst>
                                    </p:anim>
                                  </p:childTnLst>
                                </p:cTn>
                              </p:par>
                              <p:par>
                                <p:cTn id="40" presetID="47" presetClass="entr" presetSubtype="0" fill="hold" grpId="0" nodeType="withEffect">
                                  <p:stCondLst>
                                    <p:cond delay="175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par>
                                <p:cTn id="45" presetID="45" presetClass="entr" presetSubtype="0" fill="hold" grpId="0" nodeType="withEffect">
                                  <p:stCondLst>
                                    <p:cond delay="200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anim calcmode="lin" valueType="num">
                                      <p:cBhvr>
                                        <p:cTn id="48" dur="500" fill="hold"/>
                                        <p:tgtEl>
                                          <p:spTgt spid="55"/>
                                        </p:tgtEl>
                                        <p:attrNameLst>
                                          <p:attrName>ppt_w</p:attrName>
                                        </p:attrNameLst>
                                      </p:cBhvr>
                                      <p:tavLst>
                                        <p:tav tm="0" fmla="#ppt_w*sin(2.5*pi*$)">
                                          <p:val>
                                            <p:fltVal val="0"/>
                                          </p:val>
                                        </p:tav>
                                        <p:tav tm="100000">
                                          <p:val>
                                            <p:fltVal val="1"/>
                                          </p:val>
                                        </p:tav>
                                      </p:tavLst>
                                    </p:anim>
                                    <p:anim calcmode="lin" valueType="num">
                                      <p:cBhvr>
                                        <p:cTn id="49" dur="500" fill="hold"/>
                                        <p:tgtEl>
                                          <p:spTgt spid="55"/>
                                        </p:tgtEl>
                                        <p:attrNameLst>
                                          <p:attrName>ppt_h</p:attrName>
                                        </p:attrNameLst>
                                      </p:cBhvr>
                                      <p:tavLst>
                                        <p:tav tm="0">
                                          <p:val>
                                            <p:strVal val="#ppt_h"/>
                                          </p:val>
                                        </p:tav>
                                        <p:tav tm="100000">
                                          <p:val>
                                            <p:strVal val="#ppt_h"/>
                                          </p:val>
                                        </p:tav>
                                      </p:tavLst>
                                    </p:anim>
                                  </p:childTnLst>
                                </p:cTn>
                              </p:par>
                              <p:par>
                                <p:cTn id="50" presetID="2" presetClass="entr" presetSubtype="1" fill="hold" nodeType="withEffect">
                                  <p:stCondLst>
                                    <p:cond delay="2250"/>
                                  </p:stCondLst>
                                  <p:childTnLst>
                                    <p:set>
                                      <p:cBhvr>
                                        <p:cTn id="51" dur="1" fill="hold">
                                          <p:stCondLst>
                                            <p:cond delay="0"/>
                                          </p:stCondLst>
                                        </p:cTn>
                                        <p:tgtEl>
                                          <p:spTgt spid="57"/>
                                        </p:tgtEl>
                                        <p:attrNameLst>
                                          <p:attrName>style.visibility</p:attrName>
                                        </p:attrNameLst>
                                      </p:cBhvr>
                                      <p:to>
                                        <p:strVal val="visible"/>
                                      </p:to>
                                    </p:set>
                                    <p:anim calcmode="lin" valueType="num">
                                      <p:cBhvr additive="base">
                                        <p:cTn id="52" dur="500" fill="hold"/>
                                        <p:tgtEl>
                                          <p:spTgt spid="57"/>
                                        </p:tgtEl>
                                        <p:attrNameLst>
                                          <p:attrName>ppt_x</p:attrName>
                                        </p:attrNameLst>
                                      </p:cBhvr>
                                      <p:tavLst>
                                        <p:tav tm="0">
                                          <p:val>
                                            <p:strVal val="#ppt_x"/>
                                          </p:val>
                                        </p:tav>
                                        <p:tav tm="100000">
                                          <p:val>
                                            <p:strVal val="#ppt_x"/>
                                          </p:val>
                                        </p:tav>
                                      </p:tavLst>
                                    </p:anim>
                                    <p:anim calcmode="lin" valueType="num">
                                      <p:cBhvr additive="base">
                                        <p:cTn id="53" dur="500" fill="hold"/>
                                        <p:tgtEl>
                                          <p:spTgt spid="57"/>
                                        </p:tgtEl>
                                        <p:attrNameLst>
                                          <p:attrName>ppt_y</p:attrName>
                                        </p:attrNameLst>
                                      </p:cBhvr>
                                      <p:tavLst>
                                        <p:tav tm="0">
                                          <p:val>
                                            <p:strVal val="0-#ppt_h/2"/>
                                          </p:val>
                                        </p:tav>
                                        <p:tav tm="100000">
                                          <p:val>
                                            <p:strVal val="#ppt_y"/>
                                          </p:val>
                                        </p:tav>
                                      </p:tavLst>
                                    </p:anim>
                                  </p:childTnLst>
                                </p:cTn>
                              </p:par>
                              <p:par>
                                <p:cTn id="54" presetID="47" presetClass="entr" presetSubtype="0" fill="hold" grpId="0" nodeType="withEffect">
                                  <p:stCondLst>
                                    <p:cond delay="250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anim calcmode="lin" valueType="num">
                                      <p:cBhvr>
                                        <p:cTn id="57" dur="500" fill="hold"/>
                                        <p:tgtEl>
                                          <p:spTgt spid="6"/>
                                        </p:tgtEl>
                                        <p:attrNameLst>
                                          <p:attrName>ppt_x</p:attrName>
                                        </p:attrNameLst>
                                      </p:cBhvr>
                                      <p:tavLst>
                                        <p:tav tm="0">
                                          <p:val>
                                            <p:strVal val="#ppt_x"/>
                                          </p:val>
                                        </p:tav>
                                        <p:tav tm="100000">
                                          <p:val>
                                            <p:strVal val="#ppt_x"/>
                                          </p:val>
                                        </p:tav>
                                      </p:tavLst>
                                    </p:anim>
                                    <p:anim calcmode="lin" valueType="num">
                                      <p:cBhvr>
                                        <p:cTn id="5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88124" y="2174665"/>
            <a:ext cx="10438675" cy="2862322"/>
            <a:chOff x="788124" y="2036559"/>
            <a:chExt cx="10438675" cy="2862322"/>
          </a:xfrm>
        </p:grpSpPr>
        <p:sp>
          <p:nvSpPr>
            <p:cNvPr id="2" name="Rectangle 2"/>
            <p:cNvSpPr>
              <a:spLocks noChangeArrowheads="1"/>
            </p:cNvSpPr>
            <p:nvPr/>
          </p:nvSpPr>
          <p:spPr bwMode="auto">
            <a:xfrm>
              <a:off x="788124" y="2036559"/>
              <a:ext cx="10438675" cy="2862322"/>
            </a:xfrm>
            <a:prstGeom prst="rect">
              <a:avLst/>
            </a:prstGeom>
            <a:solidFill>
              <a:schemeClr val="bg1"/>
            </a:solidFill>
            <a:ln w="19050">
              <a:solidFill>
                <a:schemeClr val="accent5">
                  <a:lumMod val="75000"/>
                </a:schemeClr>
              </a:solidFill>
            </a:ln>
            <a:effectLst/>
          </p:spPr>
          <p:txBody>
            <a:bodyPr vert="horz" wrap="square" lIns="91440" tIns="45720" rIns="91440" bIns="45720" numCol="1" anchor="ctr" anchorCtr="0" compatLnSpc="1">
              <a:spAutoFit/>
            </a:bodyPr>
            <a:lstStyle>
              <a:lvl1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180975" algn="l"/>
                  <a:tab pos="360045" algn="l"/>
                  <a:tab pos="539750" algn="l"/>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Ảnh hưởng của năng lượng hoạt hóa và nhiệt độ đến tốc độ phản ứng</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80975" algn="l"/>
                  <a:tab pos="360045" algn="l"/>
                  <a:tab pos="539750" algn="l"/>
                </a:tabLst>
              </a:pP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Phương trình kinh nghiệm Arrhenius biểu diễn sự ảnh hưởng của nầng lượng hoạt hoá và nhiệt độ đến hằng số tốc độ phản ứng. </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80975" algn="l"/>
                  <a:tab pos="360045" algn="l"/>
                  <a:tab pos="539750" algn="l"/>
                </a:tabLst>
              </a:pP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80975" algn="l"/>
                  <a:tab pos="360045" algn="l"/>
                  <a:tab pos="539750" algn="l"/>
                </a:tabLst>
              </a:pP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pPr algn="just">
                <a:lnSpc>
                  <a:spcPct val="150000"/>
                </a:lnSpc>
              </a:pPr>
              <a:r>
                <a:rPr lang="en-US" altLang="en-US" sz="2000" dirty="0">
                  <a:latin typeface="Times New Roman" panose="02020603050405020304" pitchFamily="18" charset="0"/>
                  <a:ea typeface="Calibri" panose="020F0502020204030204" pitchFamily="34" charset="0"/>
                  <a:cs typeface="Times New Roman" panose="02020603050405020304" pitchFamily="18" charset="0"/>
                </a:rPr>
                <a:t>	- Phản ứng có năng lượng hoạt hoá nhỏ hoặc nhiệt độ của phản ứng cao, tốc độ phản ứng càng lớn.</a:t>
              </a:r>
              <a:endParaRPr lang="en-US" altLang="en-US" sz="20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4599647" y="3388527"/>
            <a:ext cx="1635772" cy="662258"/>
          </p:xfrm>
          <a:graphic>
            <a:graphicData uri="http://schemas.openxmlformats.org/presentationml/2006/ole">
              <mc:AlternateContent xmlns:mc="http://schemas.openxmlformats.org/markup-compatibility/2006">
                <mc:Choice xmlns:v="urn:schemas-microsoft-com:vml" Requires="v">
                  <p:oleObj spid="_x0000_s6181" r:id="rId3" imgW="761365" imgH="304800" progId="Equation.DSMT4">
                    <p:embed/>
                  </p:oleObj>
                </mc:Choice>
                <mc:Fallback>
                  <p:oleObj r:id="rId3" imgW="761365" imgH="3048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647" y="3388527"/>
                          <a:ext cx="1635772" cy="662258"/>
                        </a:xfrm>
                        <a:prstGeom prst="rect">
                          <a:avLst/>
                        </a:prstGeom>
                        <a:noFill/>
                      </p:spPr>
                    </p:pic>
                  </p:oleObj>
                </mc:Fallback>
              </mc:AlternateContent>
            </a:graphicData>
          </a:graphic>
        </p:graphicFrame>
      </p:grpSp>
      <p:grpSp>
        <p:nvGrpSpPr>
          <p:cNvPr id="24" name="组合 18"/>
          <p:cNvGrpSpPr/>
          <p:nvPr/>
        </p:nvGrpSpPr>
        <p:grpSpPr>
          <a:xfrm>
            <a:off x="2865309" y="146813"/>
            <a:ext cx="2065817" cy="2584754"/>
            <a:chOff x="3295850" y="1895995"/>
            <a:chExt cx="3725149" cy="4660916"/>
          </a:xfrm>
        </p:grpSpPr>
        <p:sp>
          <p:nvSpPr>
            <p:cNvPr id="25" name="圆角矩形 19"/>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6"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27" name="圆角矩形 21"/>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8"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0000"/>
                </a:gs>
                <a:gs pos="100000">
                  <a:srgbClr val="C00000"/>
                </a:gs>
              </a:gsLst>
              <a:lin ang="2700000" scaled="1"/>
              <a:tileRect/>
            </a:gradFill>
            <a:ln w="25400">
              <a:gradFill flip="none" rotWithShape="1">
                <a:gsLst>
                  <a:gs pos="0">
                    <a:srgbClr val="C00000"/>
                  </a:gs>
                  <a:gs pos="100000">
                    <a:srgbClr val="FF0000"/>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29" name="圆角矩形 23"/>
          <p:cNvSpPr/>
          <p:nvPr/>
        </p:nvSpPr>
        <p:spPr>
          <a:xfrm>
            <a:off x="4410849" y="621807"/>
            <a:ext cx="3894951" cy="751080"/>
          </a:xfrm>
          <a:prstGeom prst="roundRect">
            <a:avLst>
              <a:gd name="adj" fmla="val 9976"/>
            </a:avLst>
          </a:prstGeom>
          <a:solidFill>
            <a:srgbClr val="FF000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0" name="组合 24"/>
          <p:cNvGrpSpPr/>
          <p:nvPr/>
        </p:nvGrpSpPr>
        <p:grpSpPr>
          <a:xfrm>
            <a:off x="4481138" y="935664"/>
            <a:ext cx="118508" cy="118509"/>
            <a:chOff x="4486616" y="3001075"/>
            <a:chExt cx="274695" cy="274699"/>
          </a:xfrm>
        </p:grpSpPr>
        <p:sp>
          <p:nvSpPr>
            <p:cNvPr id="31" name="椭圆 2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2" name="椭圆 2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3" name="组合 27"/>
          <p:cNvGrpSpPr/>
          <p:nvPr/>
        </p:nvGrpSpPr>
        <p:grpSpPr>
          <a:xfrm>
            <a:off x="4181633" y="935664"/>
            <a:ext cx="118508" cy="118509"/>
            <a:chOff x="4486616" y="3001075"/>
            <a:chExt cx="274695" cy="274699"/>
          </a:xfrm>
        </p:grpSpPr>
        <p:sp>
          <p:nvSpPr>
            <p:cNvPr id="34" name="椭圆 2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5" name="椭圆 2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6" name="组合 30"/>
          <p:cNvGrpSpPr/>
          <p:nvPr/>
        </p:nvGrpSpPr>
        <p:grpSpPr>
          <a:xfrm>
            <a:off x="4248192" y="969326"/>
            <a:ext cx="288238" cy="46073"/>
            <a:chOff x="4312849" y="3104300"/>
            <a:chExt cx="384317" cy="61430"/>
          </a:xfrm>
        </p:grpSpPr>
        <p:sp>
          <p:nvSpPr>
            <p:cNvPr id="52" name="圆角矩形 31"/>
            <p:cNvSpPr/>
            <p:nvPr/>
          </p:nvSpPr>
          <p:spPr>
            <a:xfrm rot="16200000">
              <a:off x="4493802"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3" name="圆角矩形 32"/>
            <p:cNvSpPr/>
            <p:nvPr/>
          </p:nvSpPr>
          <p:spPr>
            <a:xfrm rot="16200000">
              <a:off x="4493803"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4" name="文本框 36"/>
          <p:cNvSpPr txBox="1"/>
          <p:nvPr/>
        </p:nvSpPr>
        <p:spPr>
          <a:xfrm>
            <a:off x="4729976" y="679006"/>
            <a:ext cx="3256696" cy="558743"/>
          </a:xfrm>
          <a:prstGeom prst="rect">
            <a:avLst/>
          </a:prstGeom>
          <a:noFill/>
        </p:spPr>
        <p:txBody>
          <a:bodyPr wrap="square" rtlCol="0">
            <a:spAutoFit/>
          </a:bodyPr>
          <a:lstStyle/>
          <a:p>
            <a:pPr algn="ctr">
              <a:lnSpc>
                <a:spcPct val="115000"/>
              </a:lnSpc>
              <a:tabLst>
                <a:tab pos="180340" algn="l"/>
                <a:tab pos="360045" algn="l"/>
                <a:tab pos="540385" algn="l"/>
              </a:tabLst>
            </a:pPr>
            <a:r>
              <a:rPr lang="en-US" sz="28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Kiến thức trọng tâm</a:t>
            </a: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6" name="KSO_Shape"/>
          <p:cNvSpPr/>
          <p:nvPr/>
        </p:nvSpPr>
        <p:spPr>
          <a:xfrm>
            <a:off x="3191647" y="714887"/>
            <a:ext cx="818990" cy="584213"/>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300" fill="hold"/>
                                            <p:tgtEl>
                                              <p:spTgt spid="24"/>
                                            </p:tgtEl>
                                            <p:attrNameLst>
                                              <p:attrName>ppt_w</p:attrName>
                                            </p:attrNameLst>
                                          </p:cBhvr>
                                          <p:tavLst>
                                            <p:tav tm="0">
                                              <p:val>
                                                <p:fltVal val="0"/>
                                              </p:val>
                                            </p:tav>
                                            <p:tav tm="100000">
                                              <p:val>
                                                <p:strVal val="#ppt_w"/>
                                              </p:val>
                                            </p:tav>
                                          </p:tavLst>
                                        </p:anim>
                                        <p:anim calcmode="lin" valueType="num">
                                          <p:cBhvr>
                                            <p:cTn id="8" dur="300" fill="hold"/>
                                            <p:tgtEl>
                                              <p:spTgt spid="24"/>
                                            </p:tgtEl>
                                            <p:attrNameLst>
                                              <p:attrName>ppt_h</p:attrName>
                                            </p:attrNameLst>
                                          </p:cBhvr>
                                          <p:tavLst>
                                            <p:tav tm="0">
                                              <p:val>
                                                <p:fltVal val="0"/>
                                              </p:val>
                                            </p:tav>
                                            <p:tav tm="100000">
                                              <p:val>
                                                <p:strVal val="#ppt_h"/>
                                              </p:val>
                                            </p:tav>
                                          </p:tavLst>
                                        </p:anim>
                                        <p:animEffect transition="in" filter="fade">
                                          <p:cBhvr>
                                            <p:cTn id="9" dur="300"/>
                                            <p:tgtEl>
                                              <p:spTgt spid="2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24"/>
                                            </p:tgtEl>
                                            <p:attrNameLst>
                                              <p:attrName>r</p:attrName>
                                            </p:attrNameLst>
                                          </p:cBhvr>
                                        </p:animRot>
                                        <p:animRot by="-240000">
                                          <p:cBhvr>
                                            <p:cTn id="13" dur="120" fill="hold">
                                              <p:stCondLst>
                                                <p:cond delay="120"/>
                                              </p:stCondLst>
                                            </p:cTn>
                                            <p:tgtEl>
                                              <p:spTgt spid="24"/>
                                            </p:tgtEl>
                                            <p:attrNameLst>
                                              <p:attrName>r</p:attrName>
                                            </p:attrNameLst>
                                          </p:cBhvr>
                                        </p:animRot>
                                        <p:animRot by="240000">
                                          <p:cBhvr>
                                            <p:cTn id="14" dur="120" fill="hold">
                                              <p:stCondLst>
                                                <p:cond delay="240"/>
                                              </p:stCondLst>
                                            </p:cTn>
                                            <p:tgtEl>
                                              <p:spTgt spid="24"/>
                                            </p:tgtEl>
                                            <p:attrNameLst>
                                              <p:attrName>r</p:attrName>
                                            </p:attrNameLst>
                                          </p:cBhvr>
                                        </p:animRot>
                                        <p:animRot by="-240000">
                                          <p:cBhvr>
                                            <p:cTn id="15" dur="120" fill="hold">
                                              <p:stCondLst>
                                                <p:cond delay="360"/>
                                              </p:stCondLst>
                                            </p:cTn>
                                            <p:tgtEl>
                                              <p:spTgt spid="24"/>
                                            </p:tgtEl>
                                            <p:attrNameLst>
                                              <p:attrName>r</p:attrName>
                                            </p:attrNameLst>
                                          </p:cBhvr>
                                        </p:animRot>
                                        <p:animRot by="120000">
                                          <p:cBhvr>
                                            <p:cTn id="16" dur="120" fill="hold">
                                              <p:stCondLst>
                                                <p:cond delay="480"/>
                                              </p:stCondLst>
                                            </p:cTn>
                                            <p:tgtEl>
                                              <p:spTgt spid="24"/>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anim calcmode="lin" valueType="num">
                                          <p:cBhvr>
                                            <p:cTn id="20" dur="500" fill="hold"/>
                                            <p:tgtEl>
                                              <p:spTgt spid="56"/>
                                            </p:tgtEl>
                                            <p:attrNameLst>
                                              <p:attrName>ppt_x</p:attrName>
                                            </p:attrNameLst>
                                          </p:cBhvr>
                                          <p:tavLst>
                                            <p:tav tm="0">
                                              <p:val>
                                                <p:strVal val="#ppt_x"/>
                                              </p:val>
                                            </p:tav>
                                            <p:tav tm="100000">
                                              <p:val>
                                                <p:strVal val="#ppt_x"/>
                                              </p:val>
                                            </p:tav>
                                          </p:tavLst>
                                        </p:anim>
                                        <p:anim calcmode="lin" valueType="num">
                                          <p:cBhvr>
                                            <p:cTn id="21" dur="450" decel="100000" fill="hold"/>
                                            <p:tgtEl>
                                              <p:spTgt spid="5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6"/>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14:presetBounceEnd="50000">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14:bounceEnd="50000">
                                          <p:cBhvr additive="base">
                                            <p:cTn id="34" dur="500" fill="hold"/>
                                            <p:tgtEl>
                                              <p:spTgt spid="29"/>
                                            </p:tgtEl>
                                            <p:attrNameLst>
                                              <p:attrName>ppt_x</p:attrName>
                                            </p:attrNameLst>
                                          </p:cBhvr>
                                          <p:tavLst>
                                            <p:tav tm="0">
                                              <p:val>
                                                <p:strVal val="1+#ppt_w/2"/>
                                              </p:val>
                                            </p:tav>
                                            <p:tav tm="100000">
                                              <p:val>
                                                <p:strVal val="#ppt_x"/>
                                              </p:val>
                                            </p:tav>
                                          </p:tavLst>
                                        </p:anim>
                                        <p:anim calcmode="lin" valueType="num" p14:bounceEnd="50000">
                                          <p:cBhvr additive="base">
                                            <p:cTn id="35" dur="500" fill="hold"/>
                                            <p:tgtEl>
                                              <p:spTgt spid="29"/>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arn(outVertical)">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out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4" grpId="0"/>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300" fill="hold"/>
                                            <p:tgtEl>
                                              <p:spTgt spid="24"/>
                                            </p:tgtEl>
                                            <p:attrNameLst>
                                              <p:attrName>ppt_w</p:attrName>
                                            </p:attrNameLst>
                                          </p:cBhvr>
                                          <p:tavLst>
                                            <p:tav tm="0">
                                              <p:val>
                                                <p:fltVal val="0"/>
                                              </p:val>
                                            </p:tav>
                                            <p:tav tm="100000">
                                              <p:val>
                                                <p:strVal val="#ppt_w"/>
                                              </p:val>
                                            </p:tav>
                                          </p:tavLst>
                                        </p:anim>
                                        <p:anim calcmode="lin" valueType="num">
                                          <p:cBhvr>
                                            <p:cTn id="8" dur="300" fill="hold"/>
                                            <p:tgtEl>
                                              <p:spTgt spid="24"/>
                                            </p:tgtEl>
                                            <p:attrNameLst>
                                              <p:attrName>ppt_h</p:attrName>
                                            </p:attrNameLst>
                                          </p:cBhvr>
                                          <p:tavLst>
                                            <p:tav tm="0">
                                              <p:val>
                                                <p:fltVal val="0"/>
                                              </p:val>
                                            </p:tav>
                                            <p:tav tm="100000">
                                              <p:val>
                                                <p:strVal val="#ppt_h"/>
                                              </p:val>
                                            </p:tav>
                                          </p:tavLst>
                                        </p:anim>
                                        <p:animEffect transition="in" filter="fade">
                                          <p:cBhvr>
                                            <p:cTn id="9" dur="300"/>
                                            <p:tgtEl>
                                              <p:spTgt spid="2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24"/>
                                            </p:tgtEl>
                                            <p:attrNameLst>
                                              <p:attrName>r</p:attrName>
                                            </p:attrNameLst>
                                          </p:cBhvr>
                                        </p:animRot>
                                        <p:animRot by="-240000">
                                          <p:cBhvr>
                                            <p:cTn id="13" dur="120" fill="hold">
                                              <p:stCondLst>
                                                <p:cond delay="120"/>
                                              </p:stCondLst>
                                            </p:cTn>
                                            <p:tgtEl>
                                              <p:spTgt spid="24"/>
                                            </p:tgtEl>
                                            <p:attrNameLst>
                                              <p:attrName>r</p:attrName>
                                            </p:attrNameLst>
                                          </p:cBhvr>
                                        </p:animRot>
                                        <p:animRot by="240000">
                                          <p:cBhvr>
                                            <p:cTn id="14" dur="120" fill="hold">
                                              <p:stCondLst>
                                                <p:cond delay="240"/>
                                              </p:stCondLst>
                                            </p:cTn>
                                            <p:tgtEl>
                                              <p:spTgt spid="24"/>
                                            </p:tgtEl>
                                            <p:attrNameLst>
                                              <p:attrName>r</p:attrName>
                                            </p:attrNameLst>
                                          </p:cBhvr>
                                        </p:animRot>
                                        <p:animRot by="-240000">
                                          <p:cBhvr>
                                            <p:cTn id="15" dur="120" fill="hold">
                                              <p:stCondLst>
                                                <p:cond delay="360"/>
                                              </p:stCondLst>
                                            </p:cTn>
                                            <p:tgtEl>
                                              <p:spTgt spid="24"/>
                                            </p:tgtEl>
                                            <p:attrNameLst>
                                              <p:attrName>r</p:attrName>
                                            </p:attrNameLst>
                                          </p:cBhvr>
                                        </p:animRot>
                                        <p:animRot by="120000">
                                          <p:cBhvr>
                                            <p:cTn id="16" dur="120" fill="hold">
                                              <p:stCondLst>
                                                <p:cond delay="480"/>
                                              </p:stCondLst>
                                            </p:cTn>
                                            <p:tgtEl>
                                              <p:spTgt spid="24"/>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anim calcmode="lin" valueType="num">
                                          <p:cBhvr>
                                            <p:cTn id="20" dur="500" fill="hold"/>
                                            <p:tgtEl>
                                              <p:spTgt spid="56"/>
                                            </p:tgtEl>
                                            <p:attrNameLst>
                                              <p:attrName>ppt_x</p:attrName>
                                            </p:attrNameLst>
                                          </p:cBhvr>
                                          <p:tavLst>
                                            <p:tav tm="0">
                                              <p:val>
                                                <p:strVal val="#ppt_x"/>
                                              </p:val>
                                            </p:tav>
                                            <p:tav tm="100000">
                                              <p:val>
                                                <p:strVal val="#ppt_x"/>
                                              </p:val>
                                            </p:tav>
                                          </p:tavLst>
                                        </p:anim>
                                        <p:anim calcmode="lin" valueType="num">
                                          <p:cBhvr>
                                            <p:cTn id="21" dur="450" decel="100000" fill="hold"/>
                                            <p:tgtEl>
                                              <p:spTgt spid="5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6"/>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1+#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arn(outVertical)">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out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4" grpId="0"/>
          <p:bldP spid="5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19" y="2681247"/>
            <a:ext cx="4661719" cy="4661719"/>
          </a:xfrm>
          <a:prstGeom prst="rect">
            <a:avLst/>
          </a:prstGeom>
        </p:spPr>
      </p:pic>
      <p:sp>
        <p:nvSpPr>
          <p:cNvPr id="39" name="Rectangle 38"/>
          <p:cNvSpPr/>
          <p:nvPr/>
        </p:nvSpPr>
        <p:spPr>
          <a:xfrm>
            <a:off x="3902783" y="1581094"/>
            <a:ext cx="5952417" cy="661207"/>
          </a:xfrm>
          <a:prstGeom prst="rect">
            <a:avLst/>
          </a:prstGeom>
          <a:solidFill>
            <a:schemeClr val="bg1"/>
          </a:solidFill>
          <a:ln w="38100">
            <a:solidFill>
              <a:schemeClr val="accent6">
                <a:lumMod val="75000"/>
              </a:schemeClr>
            </a:solidFill>
          </a:ln>
        </p:spPr>
        <p:txBody>
          <a:bodyPr wrap="square" anchor="ctr">
            <a:spAutoFit/>
          </a:bodyPr>
          <a:lstStyle/>
          <a:p>
            <a:pPr algn="ctr">
              <a:lnSpc>
                <a:spcPct val="150000"/>
              </a:lnSpc>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VAI TRÒ CỦA CHẤT XÚC TÁC </a:t>
            </a: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9" name="组合 106"/>
          <p:cNvGrpSpPr/>
          <p:nvPr/>
        </p:nvGrpSpPr>
        <p:grpSpPr>
          <a:xfrm>
            <a:off x="2080923" y="1269475"/>
            <a:ext cx="1412870" cy="1348038"/>
            <a:chOff x="9674578" y="2446144"/>
            <a:chExt cx="1556194" cy="1556194"/>
          </a:xfrm>
        </p:grpSpPr>
        <p:grpSp>
          <p:nvGrpSpPr>
            <p:cNvPr id="10" name="组合 107"/>
            <p:cNvGrpSpPr/>
            <p:nvPr/>
          </p:nvGrpSpPr>
          <p:grpSpPr>
            <a:xfrm>
              <a:off x="9674578" y="2446144"/>
              <a:ext cx="1556194" cy="1556194"/>
              <a:chOff x="3154508" y="1821271"/>
              <a:chExt cx="2785107" cy="2785102"/>
            </a:xfrm>
          </p:grpSpPr>
          <p:sp>
            <p:nvSpPr>
              <p:cNvPr id="12"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3" name="Freeform 5"/>
              <p:cNvSpPr/>
              <p:nvPr/>
            </p:nvSpPr>
            <p:spPr bwMode="auto">
              <a:xfrm rot="10800000">
                <a:off x="3447677" y="2114440"/>
                <a:ext cx="2198769" cy="2198765"/>
              </a:xfrm>
              <a:prstGeom prst="ellipse">
                <a:avLst/>
              </a:prstGeom>
              <a:gradFill flip="none" rotWithShape="1">
                <a:gsLst>
                  <a:gs pos="0">
                    <a:schemeClr val="accent4"/>
                  </a:gs>
                  <a:gs pos="100000">
                    <a:schemeClr val="accent4">
                      <a:lumMod val="75000"/>
                    </a:schemeClr>
                  </a:gs>
                </a:gsLst>
                <a:lin ang="2700000" scaled="1"/>
                <a:tileRect/>
              </a:gradFill>
              <a:ln w="25400">
                <a:gradFill flip="none" rotWithShape="1">
                  <a:gsLst>
                    <a:gs pos="0">
                      <a:schemeClr val="accent4">
                        <a:lumMod val="75000"/>
                      </a:schemeClr>
                    </a:gs>
                    <a:gs pos="100000">
                      <a:schemeClr val="accent4"/>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11" name="Freeform 5"/>
            <p:cNvSpPr>
              <a:spLocks noChangeAspect="1" noEditPoints="1"/>
            </p:cNvSpPr>
            <p:nvPr/>
          </p:nvSpPr>
          <p:spPr bwMode="auto">
            <a:xfrm>
              <a:off x="10262139" y="2880262"/>
              <a:ext cx="400923" cy="592899"/>
            </a:xfrm>
            <a:custGeom>
              <a:avLst/>
              <a:gdLst>
                <a:gd name="T0" fmla="*/ 189 w 316"/>
                <a:gd name="T1" fmla="*/ 16 h 467"/>
                <a:gd name="T2" fmla="*/ 225 w 316"/>
                <a:gd name="T3" fmla="*/ 7 h 467"/>
                <a:gd name="T4" fmla="*/ 300 w 316"/>
                <a:gd name="T5" fmla="*/ 52 h 467"/>
                <a:gd name="T6" fmla="*/ 309 w 316"/>
                <a:gd name="T7" fmla="*/ 89 h 467"/>
                <a:gd name="T8" fmla="*/ 298 w 316"/>
                <a:gd name="T9" fmla="*/ 105 h 467"/>
                <a:gd name="T10" fmla="*/ 179 w 316"/>
                <a:gd name="T11" fmla="*/ 33 h 467"/>
                <a:gd name="T12" fmla="*/ 189 w 316"/>
                <a:gd name="T13" fmla="*/ 16 h 467"/>
                <a:gd name="T14" fmla="*/ 164 w 316"/>
                <a:gd name="T15" fmla="*/ 58 h 467"/>
                <a:gd name="T16" fmla="*/ 147 w 316"/>
                <a:gd name="T17" fmla="*/ 85 h 467"/>
                <a:gd name="T18" fmla="*/ 266 w 316"/>
                <a:gd name="T19" fmla="*/ 157 h 467"/>
                <a:gd name="T20" fmla="*/ 283 w 316"/>
                <a:gd name="T21" fmla="*/ 130 h 467"/>
                <a:gd name="T22" fmla="*/ 164 w 316"/>
                <a:gd name="T23" fmla="*/ 58 h 467"/>
                <a:gd name="T24" fmla="*/ 2 w 316"/>
                <a:gd name="T25" fmla="*/ 446 h 467"/>
                <a:gd name="T26" fmla="*/ 13 w 316"/>
                <a:gd name="T27" fmla="*/ 354 h 467"/>
                <a:gd name="T28" fmla="*/ 90 w 316"/>
                <a:gd name="T29" fmla="*/ 401 h 467"/>
                <a:gd name="T30" fmla="*/ 13 w 316"/>
                <a:gd name="T31" fmla="*/ 453 h 467"/>
                <a:gd name="T32" fmla="*/ 2 w 316"/>
                <a:gd name="T33" fmla="*/ 446 h 467"/>
                <a:gd name="T34" fmla="*/ 20 w 316"/>
                <a:gd name="T35" fmla="*/ 296 h 467"/>
                <a:gd name="T36" fmla="*/ 133 w 316"/>
                <a:gd name="T37" fmla="*/ 109 h 467"/>
                <a:gd name="T38" fmla="*/ 172 w 316"/>
                <a:gd name="T39" fmla="*/ 133 h 467"/>
                <a:gd name="T40" fmla="*/ 59 w 316"/>
                <a:gd name="T41" fmla="*/ 320 h 467"/>
                <a:gd name="T42" fmla="*/ 20 w 316"/>
                <a:gd name="T43" fmla="*/ 296 h 467"/>
                <a:gd name="T44" fmla="*/ 99 w 316"/>
                <a:gd name="T45" fmla="*/ 344 h 467"/>
                <a:gd name="T46" fmla="*/ 212 w 316"/>
                <a:gd name="T47" fmla="*/ 158 h 467"/>
                <a:gd name="T48" fmla="*/ 252 w 316"/>
                <a:gd name="T49" fmla="*/ 182 h 467"/>
                <a:gd name="T50" fmla="*/ 139 w 316"/>
                <a:gd name="T51" fmla="*/ 368 h 467"/>
                <a:gd name="T52" fmla="*/ 99 w 316"/>
                <a:gd name="T53" fmla="*/ 344 h 467"/>
                <a:gd name="T54" fmla="*/ 95 w 316"/>
                <a:gd name="T55" fmla="*/ 446 h 467"/>
                <a:gd name="T56" fmla="*/ 301 w 316"/>
                <a:gd name="T57" fmla="*/ 446 h 467"/>
                <a:gd name="T58" fmla="*/ 311 w 316"/>
                <a:gd name="T59" fmla="*/ 456 h 467"/>
                <a:gd name="T60" fmla="*/ 301 w 316"/>
                <a:gd name="T61" fmla="*/ 467 h 467"/>
                <a:gd name="T62" fmla="*/ 95 w 316"/>
                <a:gd name="T63" fmla="*/ 467 h 467"/>
                <a:gd name="T64" fmla="*/ 84 w 316"/>
                <a:gd name="T65" fmla="*/ 456 h 467"/>
                <a:gd name="T66" fmla="*/ 95 w 316"/>
                <a:gd name="T67" fmla="*/ 44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467">
                  <a:moveTo>
                    <a:pt x="189" y="16"/>
                  </a:moveTo>
                  <a:cubicBezTo>
                    <a:pt x="197" y="4"/>
                    <a:pt x="213" y="0"/>
                    <a:pt x="225" y="7"/>
                  </a:cubicBezTo>
                  <a:cubicBezTo>
                    <a:pt x="300" y="52"/>
                    <a:pt x="300" y="52"/>
                    <a:pt x="300" y="52"/>
                  </a:cubicBezTo>
                  <a:cubicBezTo>
                    <a:pt x="312" y="60"/>
                    <a:pt x="316" y="76"/>
                    <a:pt x="309" y="89"/>
                  </a:cubicBezTo>
                  <a:cubicBezTo>
                    <a:pt x="298" y="105"/>
                    <a:pt x="298" y="105"/>
                    <a:pt x="298" y="105"/>
                  </a:cubicBezTo>
                  <a:cubicBezTo>
                    <a:pt x="179" y="33"/>
                    <a:pt x="179" y="33"/>
                    <a:pt x="179" y="33"/>
                  </a:cubicBezTo>
                  <a:lnTo>
                    <a:pt x="189" y="16"/>
                  </a:lnTo>
                  <a:close/>
                  <a:moveTo>
                    <a:pt x="164" y="58"/>
                  </a:moveTo>
                  <a:cubicBezTo>
                    <a:pt x="147" y="85"/>
                    <a:pt x="147" y="85"/>
                    <a:pt x="147" y="85"/>
                  </a:cubicBezTo>
                  <a:cubicBezTo>
                    <a:pt x="266" y="157"/>
                    <a:pt x="266" y="157"/>
                    <a:pt x="266" y="157"/>
                  </a:cubicBezTo>
                  <a:cubicBezTo>
                    <a:pt x="283" y="130"/>
                    <a:pt x="283" y="130"/>
                    <a:pt x="283" y="130"/>
                  </a:cubicBezTo>
                  <a:lnTo>
                    <a:pt x="164" y="58"/>
                  </a:lnTo>
                  <a:close/>
                  <a:moveTo>
                    <a:pt x="2" y="446"/>
                  </a:moveTo>
                  <a:cubicBezTo>
                    <a:pt x="13" y="354"/>
                    <a:pt x="13" y="354"/>
                    <a:pt x="13" y="354"/>
                  </a:cubicBezTo>
                  <a:cubicBezTo>
                    <a:pt x="90" y="401"/>
                    <a:pt x="90" y="401"/>
                    <a:pt x="90" y="401"/>
                  </a:cubicBezTo>
                  <a:cubicBezTo>
                    <a:pt x="13" y="453"/>
                    <a:pt x="13" y="453"/>
                    <a:pt x="13" y="453"/>
                  </a:cubicBezTo>
                  <a:cubicBezTo>
                    <a:pt x="5" y="459"/>
                    <a:pt x="0" y="456"/>
                    <a:pt x="2" y="446"/>
                  </a:cubicBezTo>
                  <a:close/>
                  <a:moveTo>
                    <a:pt x="20" y="296"/>
                  </a:moveTo>
                  <a:cubicBezTo>
                    <a:pt x="133" y="109"/>
                    <a:pt x="133" y="109"/>
                    <a:pt x="133" y="109"/>
                  </a:cubicBezTo>
                  <a:cubicBezTo>
                    <a:pt x="172" y="133"/>
                    <a:pt x="172" y="133"/>
                    <a:pt x="172" y="133"/>
                  </a:cubicBezTo>
                  <a:cubicBezTo>
                    <a:pt x="59" y="320"/>
                    <a:pt x="59" y="320"/>
                    <a:pt x="59" y="320"/>
                  </a:cubicBezTo>
                  <a:lnTo>
                    <a:pt x="20" y="296"/>
                  </a:lnTo>
                  <a:close/>
                  <a:moveTo>
                    <a:pt x="99" y="344"/>
                  </a:moveTo>
                  <a:cubicBezTo>
                    <a:pt x="212" y="158"/>
                    <a:pt x="212" y="158"/>
                    <a:pt x="212" y="158"/>
                  </a:cubicBezTo>
                  <a:cubicBezTo>
                    <a:pt x="252" y="182"/>
                    <a:pt x="252" y="182"/>
                    <a:pt x="252" y="182"/>
                  </a:cubicBezTo>
                  <a:cubicBezTo>
                    <a:pt x="139" y="368"/>
                    <a:pt x="139" y="368"/>
                    <a:pt x="139" y="368"/>
                  </a:cubicBezTo>
                  <a:lnTo>
                    <a:pt x="99" y="344"/>
                  </a:lnTo>
                  <a:close/>
                  <a:moveTo>
                    <a:pt x="95" y="446"/>
                  </a:moveTo>
                  <a:cubicBezTo>
                    <a:pt x="301" y="446"/>
                    <a:pt x="301" y="446"/>
                    <a:pt x="301" y="446"/>
                  </a:cubicBezTo>
                  <a:cubicBezTo>
                    <a:pt x="307" y="446"/>
                    <a:pt x="311" y="450"/>
                    <a:pt x="311" y="456"/>
                  </a:cubicBezTo>
                  <a:cubicBezTo>
                    <a:pt x="311" y="462"/>
                    <a:pt x="307" y="467"/>
                    <a:pt x="301" y="467"/>
                  </a:cubicBezTo>
                  <a:cubicBezTo>
                    <a:pt x="95" y="467"/>
                    <a:pt x="95" y="467"/>
                    <a:pt x="95" y="467"/>
                  </a:cubicBezTo>
                  <a:cubicBezTo>
                    <a:pt x="89" y="467"/>
                    <a:pt x="84" y="462"/>
                    <a:pt x="84" y="456"/>
                  </a:cubicBezTo>
                  <a:cubicBezTo>
                    <a:pt x="84" y="450"/>
                    <a:pt x="89" y="446"/>
                    <a:pt x="95" y="44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75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par>
                                <p:cTn id="14" presetID="2" presetClass="entr" presetSubtype="4" fill="hold" grpId="0" nodeType="withEffect">
                                  <p:stCondLst>
                                    <p:cond delay="75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6"/>
          <p:cNvSpPr/>
          <p:nvPr/>
        </p:nvSpPr>
        <p:spPr>
          <a:xfrm>
            <a:off x="915339" y="158283"/>
            <a:ext cx="39659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3" name="文本框 16"/>
          <p:cNvSpPr txBox="1"/>
          <p:nvPr/>
        </p:nvSpPr>
        <p:spPr>
          <a:xfrm>
            <a:off x="1533737" y="158283"/>
            <a:ext cx="3347563" cy="553998"/>
          </a:xfrm>
          <a:prstGeom prst="rect">
            <a:avLst/>
          </a:prstGeom>
          <a:noFill/>
        </p:spPr>
        <p:txBody>
          <a:bodyPr wrap="square" rtlCol="0">
            <a:spAutoFit/>
          </a:bodyPr>
          <a:lstStyle/>
          <a:p>
            <a:pPr algn="ctr">
              <a:lnSpc>
                <a:spcPct val="150000"/>
              </a:lnSpc>
            </a:pP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Vai trò của chất xúc tác </a:t>
            </a:r>
            <a:endParaRPr lang="en-US" sz="2000" b="1" dirty="0">
              <a:solidFill>
                <a:schemeClr val="bg1"/>
              </a:solidFill>
              <a:latin typeface="Times New Roman" panose="02020603050405020304" pitchFamily="18" charset="0"/>
              <a:cs typeface="Times New Roman" panose="02020603050405020304" pitchFamily="18" charset="0"/>
            </a:endParaRPr>
          </a:p>
        </p:txBody>
      </p:sp>
      <p:grpSp>
        <p:nvGrpSpPr>
          <p:cNvPr id="14" name="组合 26"/>
          <p:cNvGrpSpPr/>
          <p:nvPr/>
        </p:nvGrpSpPr>
        <p:grpSpPr>
          <a:xfrm>
            <a:off x="1275439" y="240330"/>
            <a:ext cx="369504" cy="415498"/>
            <a:chOff x="5011704" y="2817803"/>
            <a:chExt cx="606391" cy="717910"/>
          </a:xfrm>
        </p:grpSpPr>
        <p:sp>
          <p:nvSpPr>
            <p:cNvPr id="1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4</a:t>
              </a:r>
              <a:endParaRPr lang="zh-CN" altLang="en-US" sz="2100" dirty="0">
                <a:solidFill>
                  <a:srgbClr val="FFB850"/>
                </a:solidFill>
                <a:latin typeface="Impact" panose="020B0806030902050204" pitchFamily="34" charset="0"/>
              </a:endParaRPr>
            </a:p>
          </p:txBody>
        </p:sp>
      </p:grpSp>
      <p:sp>
        <p:nvSpPr>
          <p:cNvPr id="17" name="Text Placeholder 3"/>
          <p:cNvSpPr txBox="1"/>
          <p:nvPr/>
        </p:nvSpPr>
        <p:spPr bwMode="auto">
          <a:xfrm>
            <a:off x="1333975" y="2510354"/>
            <a:ext cx="1118526"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4400" b="1" dirty="0">
                <a:solidFill>
                  <a:srgbClr val="17375E"/>
                </a:solidFill>
                <a:latin typeface="Arial" panose="020B0604020202020204" pitchFamily="34" charset="0"/>
                <a:cs typeface="Arial" panose="020B0604020202020204" pitchFamily="34" charset="0"/>
              </a:rPr>
              <a:t>01</a:t>
            </a:r>
          </a:p>
        </p:txBody>
      </p:sp>
      <p:sp>
        <p:nvSpPr>
          <p:cNvPr id="18" name="Text Placeholder 3"/>
          <p:cNvSpPr txBox="1"/>
          <p:nvPr/>
        </p:nvSpPr>
        <p:spPr bwMode="auto">
          <a:xfrm>
            <a:off x="5034560" y="2508692"/>
            <a:ext cx="112135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4400" b="1" dirty="0">
                <a:solidFill>
                  <a:srgbClr val="FF9900"/>
                </a:solidFill>
                <a:latin typeface="Arial" panose="020B0604020202020204" pitchFamily="34" charset="0"/>
                <a:cs typeface="Arial" panose="020B0604020202020204" pitchFamily="34" charset="0"/>
              </a:rPr>
              <a:t>02</a:t>
            </a:r>
          </a:p>
        </p:txBody>
      </p:sp>
      <p:sp>
        <p:nvSpPr>
          <p:cNvPr id="19" name="Text Placeholder 3"/>
          <p:cNvSpPr txBox="1"/>
          <p:nvPr/>
        </p:nvSpPr>
        <p:spPr bwMode="auto">
          <a:xfrm>
            <a:off x="8801081" y="2510354"/>
            <a:ext cx="112135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4400" b="1" dirty="0">
                <a:solidFill>
                  <a:srgbClr val="DA193F"/>
                </a:solidFill>
                <a:latin typeface="Arial" panose="020B0604020202020204" pitchFamily="34" charset="0"/>
                <a:cs typeface="Arial" panose="020B0604020202020204" pitchFamily="34" charset="0"/>
              </a:rPr>
              <a:t>03</a:t>
            </a:r>
          </a:p>
        </p:txBody>
      </p:sp>
      <p:cxnSp>
        <p:nvCxnSpPr>
          <p:cNvPr id="20" name="Straight Connector 25"/>
          <p:cNvCxnSpPr>
            <a:cxnSpLocks noChangeShapeType="1"/>
            <a:endCxn id="18" idx="1"/>
          </p:cNvCxnSpPr>
          <p:nvPr/>
        </p:nvCxnSpPr>
        <p:spPr bwMode="auto">
          <a:xfrm flipV="1">
            <a:off x="2312467" y="2847624"/>
            <a:ext cx="2722093" cy="12451"/>
          </a:xfrm>
          <a:prstGeom prst="line">
            <a:avLst/>
          </a:prstGeom>
          <a:noFill/>
          <a:ln w="38100" cap="rnd" algn="ctr">
            <a:solidFill>
              <a:srgbClr val="17375E"/>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21" name="Straight Connector 34"/>
          <p:cNvCxnSpPr>
            <a:cxnSpLocks noChangeShapeType="1"/>
          </p:cNvCxnSpPr>
          <p:nvPr/>
        </p:nvCxnSpPr>
        <p:spPr bwMode="auto">
          <a:xfrm>
            <a:off x="6232847" y="2849285"/>
            <a:ext cx="2568234" cy="12452"/>
          </a:xfrm>
          <a:prstGeom prst="line">
            <a:avLst/>
          </a:prstGeom>
          <a:noFill/>
          <a:ln w="38100" cap="rnd" algn="ctr">
            <a:solidFill>
              <a:srgbClr val="FF990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23" name="文本框 32"/>
          <p:cNvSpPr txBox="1">
            <a:spLocks noChangeArrowheads="1"/>
          </p:cNvSpPr>
          <p:nvPr/>
        </p:nvSpPr>
        <p:spPr bwMode="auto">
          <a:xfrm>
            <a:off x="915339" y="3310007"/>
            <a:ext cx="22822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Cho H</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ea typeface="Calibri" panose="020F0502020204030204" pitchFamily="34" charset="0"/>
                <a:cs typeface="Times New Roman" panose="02020603050405020304" pitchFamily="18" charset="0"/>
              </a:rPr>
              <a:t>O</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ea typeface="Calibri" panose="020F0502020204030204" pitchFamily="34" charset="0"/>
                <a:cs typeface="Times New Roman" panose="02020603050405020304" pitchFamily="18" charset="0"/>
              </a:rPr>
              <a:t> vào cốc.</a:t>
            </a:r>
            <a:endParaRPr lang="zh-CN" altLang="en-US" sz="2000" b="1" dirty="0">
              <a:solidFill>
                <a:srgbClr val="5F5F5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4" name="文本框 33"/>
          <p:cNvSpPr txBox="1">
            <a:spLocks noChangeArrowheads="1"/>
          </p:cNvSpPr>
          <p:nvPr/>
        </p:nvSpPr>
        <p:spPr bwMode="auto">
          <a:xfrm>
            <a:off x="4116776" y="3270026"/>
            <a:ext cx="301250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Dùng đũa thủy tinh khuấy. </a:t>
            </a:r>
          </a:p>
          <a:p>
            <a:pPr algn="ctr">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Quan sát hiện tượng. </a:t>
            </a:r>
            <a:endParaRPr lang="en-US" sz="2000" dirty="0">
              <a:latin typeface="Times New Roman" panose="02020603050405020304" pitchFamily="18" charset="0"/>
              <a:cs typeface="Times New Roman" panose="02020603050405020304" pitchFamily="18" charset="0"/>
            </a:endParaRPr>
          </a:p>
          <a:p>
            <a:pPr algn="ctr">
              <a:lnSpc>
                <a:spcPct val="150000"/>
              </a:lnSpc>
            </a:pPr>
            <a:endParaRPr lang="zh-CN" altLang="en-US" sz="2000" b="1" dirty="0">
              <a:solidFill>
                <a:srgbClr val="5F5F5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5" name="文本框 34"/>
          <p:cNvSpPr txBox="1">
            <a:spLocks noChangeArrowheads="1"/>
          </p:cNvSpPr>
          <p:nvPr/>
        </p:nvSpPr>
        <p:spPr bwMode="auto">
          <a:xfrm>
            <a:off x="7297292" y="3348137"/>
            <a:ext cx="41289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Cho MnO</a:t>
            </a:r>
            <a:r>
              <a:rPr lang="en-US"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ea typeface="Calibri" panose="020F0502020204030204" pitchFamily="34" charset="0"/>
                <a:cs typeface="Times New Roman" panose="02020603050405020304" pitchFamily="18" charset="0"/>
              </a:rPr>
              <a:t> vào cốc và tiếp tục khuấy.</a:t>
            </a:r>
          </a:p>
          <a:p>
            <a:pPr algn="ctr">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Quan sát lại hiện tượng.</a:t>
            </a:r>
            <a:endParaRPr lang="zh-CN" altLang="en-US" sz="2000" b="1" dirty="0">
              <a:solidFill>
                <a:srgbClr val="5F5F5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五边形 31"/>
          <p:cNvSpPr/>
          <p:nvPr/>
        </p:nvSpPr>
        <p:spPr>
          <a:xfrm>
            <a:off x="711990" y="1221079"/>
            <a:ext cx="4939510" cy="804410"/>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ea typeface="Calibri" panose="020F0502020204030204" pitchFamily="34" charset="0"/>
                <a:cs typeface="Times New Roman" panose="02020603050405020304" pitchFamily="18" charset="0"/>
              </a:rPr>
              <a:t>Thực hiện thí nghiệm phân hủy H</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2400" dirty="0">
                <a:latin typeface="Times New Roman" panose="02020603050405020304" pitchFamily="18" charset="0"/>
                <a:ea typeface="Calibri" panose="020F0502020204030204" pitchFamily="34" charset="0"/>
                <a:cs typeface="Times New Roman" panose="02020603050405020304" pitchFamily="18" charset="0"/>
              </a:rPr>
              <a:t>O</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2</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2" presetClass="entr" presetSubtype="2" accel="70000"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200" fill="hold"/>
                                            <p:tgtEl>
                                              <p:spTgt spid="14"/>
                                            </p:tgtEl>
                                            <p:attrNameLst>
                                              <p:attrName>ppt_w</p:attrName>
                                            </p:attrNameLst>
                                          </p:cBhvr>
                                          <p:tavLst>
                                            <p:tav tm="0">
                                              <p:val>
                                                <p:fltVal val="0"/>
                                              </p:val>
                                            </p:tav>
                                            <p:tav tm="100000">
                                              <p:val>
                                                <p:strVal val="#ppt_w"/>
                                              </p:val>
                                            </p:tav>
                                          </p:tavLst>
                                        </p:anim>
                                        <p:anim calcmode="lin" valueType="num">
                                          <p:cBhvr>
                                            <p:cTn id="20" dur="200" fill="hold"/>
                                            <p:tgtEl>
                                              <p:spTgt spid="14"/>
                                            </p:tgtEl>
                                            <p:attrNameLst>
                                              <p:attrName>ppt_h</p:attrName>
                                            </p:attrNameLst>
                                          </p:cBhvr>
                                          <p:tavLst>
                                            <p:tav tm="0">
                                              <p:val>
                                                <p:fltVal val="0"/>
                                              </p:val>
                                            </p:tav>
                                            <p:tav tm="100000">
                                              <p:val>
                                                <p:strVal val="#ppt_h"/>
                                              </p:val>
                                            </p:tav>
                                          </p:tavLst>
                                        </p:anim>
                                        <p:animEffect transition="in" filter="fade">
                                          <p:cBhvr>
                                            <p:cTn id="21" dur="200"/>
                                            <p:tgtEl>
                                              <p:spTgt spid="14"/>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7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par>
                              <p:cTn id="55" fill="hold">
                                <p:stCondLst>
                                  <p:cond delay="1500"/>
                                </p:stCondLst>
                                <p:childTnLst>
                                  <p:par>
                                    <p:cTn id="56" presetID="53" presetClass="entr" presetSubtype="16"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par>
                              <p:cTn id="65" fill="hold">
                                <p:stCondLst>
                                  <p:cond delay="2500"/>
                                </p:stCondLst>
                                <p:childTnLst>
                                  <p:par>
                                    <p:cTn id="66" presetID="53" presetClass="entr" presetSubtype="16"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childTnLst>
                              </p:cTn>
                            </p:par>
                            <p:par>
                              <p:cTn id="71" fill="hold">
                                <p:stCondLst>
                                  <p:cond delay="3000"/>
                                </p:stCondLst>
                                <p:childTnLst>
                                  <p:par>
                                    <p:cTn id="72" presetID="53" presetClass="entr" presetSubtype="16"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500" fill="hold"/>
                                            <p:tgtEl>
                                              <p:spTgt spid="25"/>
                                            </p:tgtEl>
                                            <p:attrNameLst>
                                              <p:attrName>ppt_w</p:attrName>
                                            </p:attrNameLst>
                                          </p:cBhvr>
                                          <p:tavLst>
                                            <p:tav tm="0">
                                              <p:val>
                                                <p:fltVal val="0"/>
                                              </p:val>
                                            </p:tav>
                                            <p:tav tm="100000">
                                              <p:val>
                                                <p:strVal val="#ppt_w"/>
                                              </p:val>
                                            </p:tav>
                                          </p:tavLst>
                                        </p:anim>
                                        <p:anim calcmode="lin" valueType="num">
                                          <p:cBhvr>
                                            <p:cTn id="75" dur="500" fill="hold"/>
                                            <p:tgtEl>
                                              <p:spTgt spid="25"/>
                                            </p:tgtEl>
                                            <p:attrNameLst>
                                              <p:attrName>ppt_h</p:attrName>
                                            </p:attrNameLst>
                                          </p:cBhvr>
                                          <p:tavLst>
                                            <p:tav tm="0">
                                              <p:val>
                                                <p:fltVal val="0"/>
                                              </p:val>
                                            </p:tav>
                                            <p:tav tm="100000">
                                              <p:val>
                                                <p:strVal val="#ppt_h"/>
                                              </p:val>
                                            </p:tav>
                                          </p:tavLst>
                                        </p:anim>
                                        <p:animEffect transition="in" filter="fade">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7" grpId="0"/>
          <p:bldP spid="18" grpId="0"/>
          <p:bldP spid="19" grpId="0"/>
          <p:bldP spid="23" grpId="0"/>
          <p:bldP spid="24" grpId="0"/>
          <p:bldP spid="25" grpId="0"/>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2" presetClass="entr" presetSubtype="2" accel="7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200" fill="hold"/>
                                            <p:tgtEl>
                                              <p:spTgt spid="14"/>
                                            </p:tgtEl>
                                            <p:attrNameLst>
                                              <p:attrName>ppt_w</p:attrName>
                                            </p:attrNameLst>
                                          </p:cBhvr>
                                          <p:tavLst>
                                            <p:tav tm="0">
                                              <p:val>
                                                <p:fltVal val="0"/>
                                              </p:val>
                                            </p:tav>
                                            <p:tav tm="100000">
                                              <p:val>
                                                <p:strVal val="#ppt_w"/>
                                              </p:val>
                                            </p:tav>
                                          </p:tavLst>
                                        </p:anim>
                                        <p:anim calcmode="lin" valueType="num">
                                          <p:cBhvr>
                                            <p:cTn id="20" dur="200" fill="hold"/>
                                            <p:tgtEl>
                                              <p:spTgt spid="14"/>
                                            </p:tgtEl>
                                            <p:attrNameLst>
                                              <p:attrName>ppt_h</p:attrName>
                                            </p:attrNameLst>
                                          </p:cBhvr>
                                          <p:tavLst>
                                            <p:tav tm="0">
                                              <p:val>
                                                <p:fltVal val="0"/>
                                              </p:val>
                                            </p:tav>
                                            <p:tav tm="100000">
                                              <p:val>
                                                <p:strVal val="#ppt_h"/>
                                              </p:val>
                                            </p:tav>
                                          </p:tavLst>
                                        </p:anim>
                                        <p:animEffect transition="in" filter="fade">
                                          <p:cBhvr>
                                            <p:cTn id="21" dur="200"/>
                                            <p:tgtEl>
                                              <p:spTgt spid="14"/>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7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par>
                              <p:cTn id="55" fill="hold">
                                <p:stCondLst>
                                  <p:cond delay="1500"/>
                                </p:stCondLst>
                                <p:childTnLst>
                                  <p:par>
                                    <p:cTn id="56" presetID="53" presetClass="entr" presetSubtype="16"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par>
                              <p:cTn id="65" fill="hold">
                                <p:stCondLst>
                                  <p:cond delay="2500"/>
                                </p:stCondLst>
                                <p:childTnLst>
                                  <p:par>
                                    <p:cTn id="66" presetID="53" presetClass="entr" presetSubtype="16"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childTnLst>
                              </p:cTn>
                            </p:par>
                            <p:par>
                              <p:cTn id="71" fill="hold">
                                <p:stCondLst>
                                  <p:cond delay="3000"/>
                                </p:stCondLst>
                                <p:childTnLst>
                                  <p:par>
                                    <p:cTn id="72" presetID="53" presetClass="entr" presetSubtype="16"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500" fill="hold"/>
                                            <p:tgtEl>
                                              <p:spTgt spid="25"/>
                                            </p:tgtEl>
                                            <p:attrNameLst>
                                              <p:attrName>ppt_w</p:attrName>
                                            </p:attrNameLst>
                                          </p:cBhvr>
                                          <p:tavLst>
                                            <p:tav tm="0">
                                              <p:val>
                                                <p:fltVal val="0"/>
                                              </p:val>
                                            </p:tav>
                                            <p:tav tm="100000">
                                              <p:val>
                                                <p:strVal val="#ppt_w"/>
                                              </p:val>
                                            </p:tav>
                                          </p:tavLst>
                                        </p:anim>
                                        <p:anim calcmode="lin" valueType="num">
                                          <p:cBhvr>
                                            <p:cTn id="75" dur="500" fill="hold"/>
                                            <p:tgtEl>
                                              <p:spTgt spid="25"/>
                                            </p:tgtEl>
                                            <p:attrNameLst>
                                              <p:attrName>ppt_h</p:attrName>
                                            </p:attrNameLst>
                                          </p:cBhvr>
                                          <p:tavLst>
                                            <p:tav tm="0">
                                              <p:val>
                                                <p:fltVal val="0"/>
                                              </p:val>
                                            </p:tav>
                                            <p:tav tm="100000">
                                              <p:val>
                                                <p:strVal val="#ppt_h"/>
                                              </p:val>
                                            </p:tav>
                                          </p:tavLst>
                                        </p:anim>
                                        <p:animEffect transition="in" filter="fade">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7" grpId="0"/>
          <p:bldP spid="18" grpId="0"/>
          <p:bldP spid="19" grpId="0"/>
          <p:bldP spid="23" grpId="0"/>
          <p:bldP spid="24" grpId="0"/>
          <p:bldP spid="25" grpId="0"/>
          <p:bldP spid="3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1980" y="2343378"/>
            <a:ext cx="7848600" cy="3902377"/>
          </a:xfrm>
          <a:prstGeom prst="rect">
            <a:avLst/>
          </a:prstGeom>
        </p:spPr>
      </p:pic>
      <p:grpSp>
        <p:nvGrpSpPr>
          <p:cNvPr id="19" name="Group 18"/>
          <p:cNvGrpSpPr/>
          <p:nvPr/>
        </p:nvGrpSpPr>
        <p:grpSpPr>
          <a:xfrm>
            <a:off x="686123" y="158283"/>
            <a:ext cx="4271062" cy="579593"/>
            <a:chOff x="686123" y="158283"/>
            <a:chExt cx="4008401" cy="579593"/>
          </a:xfrm>
        </p:grpSpPr>
        <p:sp>
          <p:nvSpPr>
            <p:cNvPr id="4"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5" name="组合 7"/>
            <p:cNvGrpSpPr/>
            <p:nvPr/>
          </p:nvGrpSpPr>
          <p:grpSpPr>
            <a:xfrm>
              <a:off x="985628" y="327712"/>
              <a:ext cx="96284" cy="91451"/>
              <a:chOff x="4486616" y="3001075"/>
              <a:chExt cx="274695" cy="274699"/>
            </a:xfrm>
          </p:grpSpPr>
          <p:sp>
            <p:nvSpPr>
              <p:cNvPr id="6"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8" name="组合 10"/>
            <p:cNvGrpSpPr/>
            <p:nvPr/>
          </p:nvGrpSpPr>
          <p:grpSpPr>
            <a:xfrm>
              <a:off x="686123" y="327712"/>
              <a:ext cx="96284" cy="91451"/>
              <a:chOff x="4486616" y="3001075"/>
              <a:chExt cx="274695" cy="274699"/>
            </a:xfrm>
          </p:grpSpPr>
          <p:sp>
            <p:nvSpPr>
              <p:cNvPr id="9"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13"/>
            <p:cNvGrpSpPr/>
            <p:nvPr/>
          </p:nvGrpSpPr>
          <p:grpSpPr>
            <a:xfrm>
              <a:off x="752680" y="334670"/>
              <a:ext cx="234183" cy="45719"/>
              <a:chOff x="4318304" y="3089060"/>
              <a:chExt cx="384317" cy="61430"/>
            </a:xfrm>
          </p:grpSpPr>
          <p:sp>
            <p:nvSpPr>
              <p:cNvPr id="12"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4" name="文本框 16"/>
            <p:cNvSpPr txBox="1"/>
            <p:nvPr/>
          </p:nvSpPr>
          <p:spPr>
            <a:xfrm>
              <a:off x="1346961" y="165247"/>
              <a:ext cx="3347563" cy="507831"/>
            </a:xfrm>
            <a:prstGeom prst="rect">
              <a:avLst/>
            </a:prstGeom>
            <a:noFill/>
          </p:spPr>
          <p:txBody>
            <a:bodyPr wrap="square" rtlCol="0">
              <a:spAutoFit/>
            </a:bodyPr>
            <a:lstStyle/>
            <a:p>
              <a:pPr algn="ctr">
                <a:lnSpc>
                  <a:spcPct val="150000"/>
                </a:lnSpc>
              </a:pP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Vai trò của chất xúc tác </a:t>
              </a:r>
              <a:endParaRPr lang="en-US" sz="2000" b="1" dirty="0">
                <a:solidFill>
                  <a:schemeClr val="bg1"/>
                </a:solidFill>
                <a:latin typeface="Times New Roman" panose="02020603050405020304" pitchFamily="18" charset="0"/>
                <a:cs typeface="Times New Roman" panose="02020603050405020304" pitchFamily="18" charset="0"/>
              </a:endParaRPr>
            </a:p>
          </p:txBody>
        </p:sp>
        <p:grpSp>
          <p:nvGrpSpPr>
            <p:cNvPr id="15" name="组合 26"/>
            <p:cNvGrpSpPr/>
            <p:nvPr/>
          </p:nvGrpSpPr>
          <p:grpSpPr>
            <a:xfrm>
              <a:off x="1275439" y="240330"/>
              <a:ext cx="369504" cy="415498"/>
              <a:chOff x="5011704" y="2817803"/>
              <a:chExt cx="606391" cy="717910"/>
            </a:xfrm>
          </p:grpSpPr>
          <p:sp>
            <p:nvSpPr>
              <p:cNvPr id="16"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4</a:t>
                </a:r>
                <a:endParaRPr lang="zh-CN" altLang="en-US" sz="2100" dirty="0">
                  <a:solidFill>
                    <a:srgbClr val="FFB850"/>
                  </a:solidFill>
                  <a:latin typeface="Impact" panose="020B0806030902050204" pitchFamily="34" charset="0"/>
                </a:endParaRPr>
              </a:p>
            </p:txBody>
          </p:sp>
        </p:grpSp>
      </p:grpSp>
      <p:sp>
        <p:nvSpPr>
          <p:cNvPr id="18" name="五边形 31"/>
          <p:cNvSpPr/>
          <p:nvPr/>
        </p:nvSpPr>
        <p:spPr>
          <a:xfrm>
            <a:off x="507771" y="1058325"/>
            <a:ext cx="5765477" cy="964605"/>
          </a:xfrm>
          <a:prstGeom prst="homePlate">
            <a:avLst>
              <a:gd name="adj" fmla="val 30537"/>
            </a:avLst>
          </a:prstGeom>
          <a:solidFill>
            <a:schemeClr val="accent6">
              <a:lumMod val="60000"/>
              <a:lumOff val="40000"/>
            </a:schemeClr>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000" dirty="0">
                <a:solidFill>
                  <a:schemeClr val="tx1"/>
                </a:solidFill>
                <a:latin typeface="Times New Roman" panose="02020603050405020304" pitchFamily="18" charset="0"/>
                <a:ea typeface="Calibri" panose="020F0502020204030204" pitchFamily="34" charset="0"/>
              </a:rPr>
              <a:t>Quan sát hình 3.2, nhận xét ảnh hưởng của enzyme đối với năng lượng hoạt hoá của phản ứng.</a:t>
            </a:r>
            <a:endParaRPr lang="en-US" sz="1200" dirty="0">
              <a:solidFill>
                <a:schemeClr val="tx1"/>
              </a:solidFill>
              <a:latin typeface="Tahoma" panose="020B0604030504040204" pitchFamily="34" charset="0"/>
              <a:ea typeface="Tahoma" panose="020B0604030504040204" pitchFamily="34" charset="0"/>
            </a:endParaRPr>
          </a:p>
        </p:txBody>
      </p:sp>
      <p:sp>
        <p:nvSpPr>
          <p:cNvPr id="21" name="任意多边形 37"/>
          <p:cNvSpPr/>
          <p:nvPr/>
        </p:nvSpPr>
        <p:spPr>
          <a:xfrm>
            <a:off x="6114626" y="1058324"/>
            <a:ext cx="5162974" cy="9646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tabLst>
                <a:tab pos="180340" algn="l"/>
              </a:tabLst>
            </a:pP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 xúc tác có vai trò làm giảm năng lượng hoạt hoá để tăng tốc độ của phản ứng.</a:t>
            </a:r>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62825" y="2172439"/>
            <a:ext cx="9270275" cy="1477328"/>
          </a:xfrm>
          <a:prstGeom prst="rect">
            <a:avLst/>
          </a:prstGeom>
          <a:solidFill>
            <a:schemeClr val="bg1"/>
          </a:solidFill>
          <a:ln w="28575">
            <a:solidFill>
              <a:schemeClr val="accent5">
                <a:lumMod val="75000"/>
              </a:schemeClr>
            </a:solidFill>
          </a:ln>
          <a:effectLst/>
        </p:spPr>
        <p:txBody>
          <a:bodyPr vert="horz" wrap="square" lIns="91440" tIns="45720" rIns="91440" bIns="45720" numCol="1" anchor="ctr" anchorCtr="0" compatLnSpc="1">
            <a:spAutoFit/>
          </a:bodyPr>
          <a:lstStyle>
            <a:lvl1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360045" algn="l"/>
                <a:tab pos="539750" algn="l"/>
              </a:tabLst>
              <a:defRPr>
                <a:solidFill>
                  <a:schemeClr val="tx1"/>
                </a:solidFill>
                <a:latin typeface="Arial" panose="020B0604020202020204" pitchFamily="34" charset="0"/>
              </a:defRPr>
            </a:lvl9pPr>
          </a:lstStyle>
          <a:p>
            <a:pPr lvl="0">
              <a:lnSpc>
                <a:spcPct val="150000"/>
              </a:lnSpc>
            </a:pPr>
            <a:r>
              <a:rPr lang="en-US" sz="2000" b="1" dirty="0">
                <a:latin typeface="Times New Roman" panose="02020603050405020304" pitchFamily="18" charset="0"/>
                <a:cs typeface="Times New Roman" panose="02020603050405020304" pitchFamily="18" charset="0"/>
              </a:rPr>
              <a:t>Vai trò của chất xúc tác</a:t>
            </a:r>
          </a:p>
          <a:p>
            <a:pPr>
              <a:lnSpc>
                <a:spcPct val="150000"/>
              </a:lnSpc>
            </a:pPr>
            <a:r>
              <a:rPr lang="en-US" sz="2000" dirty="0">
                <a:latin typeface="Times New Roman" panose="02020603050405020304" pitchFamily="18" charset="0"/>
                <a:cs typeface="Times New Roman" panose="02020603050405020304" pitchFamily="18" charset="0"/>
              </a:rPr>
              <a:t>	- Chất xúc tác có vai trò làm giảm năng lượng hoạt hoá để tăng tốc độ của phản ứng.</a:t>
            </a:r>
          </a:p>
          <a:p>
            <a:pPr>
              <a:lnSpc>
                <a:spcPct val="150000"/>
              </a:lnSpc>
            </a:pPr>
            <a:r>
              <a:rPr lang="en-US" sz="2000" dirty="0">
                <a:latin typeface="Times New Roman" panose="02020603050405020304" pitchFamily="18" charset="0"/>
                <a:cs typeface="Times New Roman" panose="02020603050405020304" pitchFamily="18" charset="0"/>
              </a:rPr>
              <a:t>	- Chất xúc tác có tính chọn lọc.</a:t>
            </a:r>
            <a:endParaRPr lang="en-US" altLang="en-US" sz="2400" dirty="0">
              <a:latin typeface="Times New Roman" panose="02020603050405020304" pitchFamily="18" charset="0"/>
              <a:cs typeface="Times New Roman" panose="02020603050405020304" pitchFamily="18" charset="0"/>
            </a:endParaRPr>
          </a:p>
        </p:txBody>
      </p:sp>
      <p:grpSp>
        <p:nvGrpSpPr>
          <p:cNvPr id="22" name="组合 18"/>
          <p:cNvGrpSpPr/>
          <p:nvPr/>
        </p:nvGrpSpPr>
        <p:grpSpPr>
          <a:xfrm>
            <a:off x="2865309" y="146813"/>
            <a:ext cx="2065817" cy="2584754"/>
            <a:chOff x="3295850" y="1895995"/>
            <a:chExt cx="3725149" cy="4660916"/>
          </a:xfrm>
        </p:grpSpPr>
        <p:sp>
          <p:nvSpPr>
            <p:cNvPr id="23" name="圆角矩形 19"/>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25" name="圆角矩形 21"/>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0000"/>
                </a:gs>
                <a:gs pos="100000">
                  <a:srgbClr val="C00000"/>
                </a:gs>
              </a:gsLst>
              <a:lin ang="2700000" scaled="1"/>
              <a:tileRect/>
            </a:gradFill>
            <a:ln w="25400">
              <a:gradFill flip="none" rotWithShape="1">
                <a:gsLst>
                  <a:gs pos="0">
                    <a:srgbClr val="C00000"/>
                  </a:gs>
                  <a:gs pos="100000">
                    <a:srgbClr val="FF0000"/>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27" name="圆角矩形 23"/>
          <p:cNvSpPr/>
          <p:nvPr/>
        </p:nvSpPr>
        <p:spPr>
          <a:xfrm>
            <a:off x="4410849" y="621807"/>
            <a:ext cx="3894951" cy="751080"/>
          </a:xfrm>
          <a:prstGeom prst="roundRect">
            <a:avLst>
              <a:gd name="adj" fmla="val 9976"/>
            </a:avLst>
          </a:prstGeom>
          <a:solidFill>
            <a:srgbClr val="FF000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8" name="组合 24"/>
          <p:cNvGrpSpPr/>
          <p:nvPr/>
        </p:nvGrpSpPr>
        <p:grpSpPr>
          <a:xfrm>
            <a:off x="4481138" y="935664"/>
            <a:ext cx="118508" cy="118509"/>
            <a:chOff x="4486616" y="3001075"/>
            <a:chExt cx="274695" cy="274699"/>
          </a:xfrm>
        </p:grpSpPr>
        <p:sp>
          <p:nvSpPr>
            <p:cNvPr id="29" name="椭圆 2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0" name="椭圆 2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1" name="组合 27"/>
          <p:cNvGrpSpPr/>
          <p:nvPr/>
        </p:nvGrpSpPr>
        <p:grpSpPr>
          <a:xfrm>
            <a:off x="4181633" y="935664"/>
            <a:ext cx="118508" cy="118509"/>
            <a:chOff x="4486616" y="3001075"/>
            <a:chExt cx="274695" cy="274699"/>
          </a:xfrm>
        </p:grpSpPr>
        <p:sp>
          <p:nvSpPr>
            <p:cNvPr id="32" name="椭圆 2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3" name="椭圆 2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4" name="组合 30"/>
          <p:cNvGrpSpPr/>
          <p:nvPr/>
        </p:nvGrpSpPr>
        <p:grpSpPr>
          <a:xfrm>
            <a:off x="4248192" y="969326"/>
            <a:ext cx="288238" cy="46073"/>
            <a:chOff x="4312849" y="3104300"/>
            <a:chExt cx="384317" cy="61430"/>
          </a:xfrm>
        </p:grpSpPr>
        <p:sp>
          <p:nvSpPr>
            <p:cNvPr id="35" name="圆角矩形 31"/>
            <p:cNvSpPr/>
            <p:nvPr/>
          </p:nvSpPr>
          <p:spPr>
            <a:xfrm rot="16200000">
              <a:off x="4493802"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6" name="圆角矩形 32"/>
            <p:cNvSpPr/>
            <p:nvPr/>
          </p:nvSpPr>
          <p:spPr>
            <a:xfrm rot="16200000">
              <a:off x="4493803"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2" name="文本框 36"/>
          <p:cNvSpPr txBox="1"/>
          <p:nvPr/>
        </p:nvSpPr>
        <p:spPr>
          <a:xfrm>
            <a:off x="4729976" y="679006"/>
            <a:ext cx="3256696" cy="548099"/>
          </a:xfrm>
          <a:prstGeom prst="rect">
            <a:avLst/>
          </a:prstGeom>
          <a:noFill/>
        </p:spPr>
        <p:txBody>
          <a:bodyPr wrap="square" rtlCol="0">
            <a:spAutoFit/>
          </a:bodyPr>
          <a:lstStyle/>
          <a:p>
            <a:pPr algn="ctr">
              <a:lnSpc>
                <a:spcPct val="115000"/>
              </a:lnSpc>
              <a:tabLst>
                <a:tab pos="180340" algn="l"/>
                <a:tab pos="360045" algn="l"/>
                <a:tab pos="540385" algn="l"/>
              </a:tabLst>
            </a:pPr>
            <a:r>
              <a:rPr lang="en-US" sz="28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Kiến thức trọng tâm</a:t>
            </a:r>
            <a:endPar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 name="KSO_Shape"/>
          <p:cNvSpPr/>
          <p:nvPr/>
        </p:nvSpPr>
        <p:spPr>
          <a:xfrm>
            <a:off x="3191647" y="714887"/>
            <a:ext cx="818990" cy="584213"/>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300" fill="hold"/>
                                            <p:tgtEl>
                                              <p:spTgt spid="22"/>
                                            </p:tgtEl>
                                            <p:attrNameLst>
                                              <p:attrName>ppt_w</p:attrName>
                                            </p:attrNameLst>
                                          </p:cBhvr>
                                          <p:tavLst>
                                            <p:tav tm="0">
                                              <p:val>
                                                <p:fltVal val="0"/>
                                              </p:val>
                                            </p:tav>
                                            <p:tav tm="100000">
                                              <p:val>
                                                <p:strVal val="#ppt_w"/>
                                              </p:val>
                                            </p:tav>
                                          </p:tavLst>
                                        </p:anim>
                                        <p:anim calcmode="lin" valueType="num">
                                          <p:cBhvr>
                                            <p:cTn id="8" dur="300" fill="hold"/>
                                            <p:tgtEl>
                                              <p:spTgt spid="22"/>
                                            </p:tgtEl>
                                            <p:attrNameLst>
                                              <p:attrName>ppt_h</p:attrName>
                                            </p:attrNameLst>
                                          </p:cBhvr>
                                          <p:tavLst>
                                            <p:tav tm="0">
                                              <p:val>
                                                <p:fltVal val="0"/>
                                              </p:val>
                                            </p:tav>
                                            <p:tav tm="100000">
                                              <p:val>
                                                <p:strVal val="#ppt_h"/>
                                              </p:val>
                                            </p:tav>
                                          </p:tavLst>
                                        </p:anim>
                                        <p:animEffect transition="in" filter="fade">
                                          <p:cBhvr>
                                            <p:cTn id="9" dur="300"/>
                                            <p:tgtEl>
                                              <p:spTgt spid="2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22"/>
                                            </p:tgtEl>
                                            <p:attrNameLst>
                                              <p:attrName>r</p:attrName>
                                            </p:attrNameLst>
                                          </p:cBhvr>
                                        </p:animRot>
                                        <p:animRot by="-240000">
                                          <p:cBhvr>
                                            <p:cTn id="13" dur="120" fill="hold">
                                              <p:stCondLst>
                                                <p:cond delay="120"/>
                                              </p:stCondLst>
                                            </p:cTn>
                                            <p:tgtEl>
                                              <p:spTgt spid="22"/>
                                            </p:tgtEl>
                                            <p:attrNameLst>
                                              <p:attrName>r</p:attrName>
                                            </p:attrNameLst>
                                          </p:cBhvr>
                                        </p:animRot>
                                        <p:animRot by="240000">
                                          <p:cBhvr>
                                            <p:cTn id="14" dur="120" fill="hold">
                                              <p:stCondLst>
                                                <p:cond delay="240"/>
                                              </p:stCondLst>
                                            </p:cTn>
                                            <p:tgtEl>
                                              <p:spTgt spid="22"/>
                                            </p:tgtEl>
                                            <p:attrNameLst>
                                              <p:attrName>r</p:attrName>
                                            </p:attrNameLst>
                                          </p:cBhvr>
                                        </p:animRot>
                                        <p:animRot by="-240000">
                                          <p:cBhvr>
                                            <p:cTn id="15" dur="120" fill="hold">
                                              <p:stCondLst>
                                                <p:cond delay="360"/>
                                              </p:stCondLst>
                                            </p:cTn>
                                            <p:tgtEl>
                                              <p:spTgt spid="22"/>
                                            </p:tgtEl>
                                            <p:attrNameLst>
                                              <p:attrName>r</p:attrName>
                                            </p:attrNameLst>
                                          </p:cBhvr>
                                        </p:animRot>
                                        <p:animRot by="120000">
                                          <p:cBhvr>
                                            <p:cTn id="16" dur="120" fill="hold">
                                              <p:stCondLst>
                                                <p:cond delay="480"/>
                                              </p:stCondLst>
                                            </p:cTn>
                                            <p:tgtEl>
                                              <p:spTgt spid="22"/>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anim calcmode="lin" valueType="num">
                                          <p:cBhvr>
                                            <p:cTn id="20" dur="500" fill="hold"/>
                                            <p:tgtEl>
                                              <p:spTgt spid="53"/>
                                            </p:tgtEl>
                                            <p:attrNameLst>
                                              <p:attrName>ppt_x</p:attrName>
                                            </p:attrNameLst>
                                          </p:cBhvr>
                                          <p:tavLst>
                                            <p:tav tm="0">
                                              <p:val>
                                                <p:strVal val="#ppt_x"/>
                                              </p:val>
                                            </p:tav>
                                            <p:tav tm="100000">
                                              <p:val>
                                                <p:strVal val="#ppt_x"/>
                                              </p:val>
                                            </p:tav>
                                          </p:tavLst>
                                        </p:anim>
                                        <p:anim calcmode="lin" valueType="num">
                                          <p:cBhvr>
                                            <p:cTn id="21" dur="450" decel="100000" fill="hold"/>
                                            <p:tgtEl>
                                              <p:spTgt spid="53"/>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3"/>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14:presetBounceEnd="50000">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14:bounceEnd="50000">
                                          <p:cBhvr additive="base">
                                            <p:cTn id="34" dur="500" fill="hold"/>
                                            <p:tgtEl>
                                              <p:spTgt spid="27"/>
                                            </p:tgtEl>
                                            <p:attrNameLst>
                                              <p:attrName>ppt_x</p:attrName>
                                            </p:attrNameLst>
                                          </p:cBhvr>
                                          <p:tavLst>
                                            <p:tav tm="0">
                                              <p:val>
                                                <p:strVal val="1+#ppt_w/2"/>
                                              </p:val>
                                            </p:tav>
                                            <p:tav tm="100000">
                                              <p:val>
                                                <p:strVal val="#ppt_x"/>
                                              </p:val>
                                            </p:tav>
                                          </p:tavLst>
                                        </p:anim>
                                        <p:anim calcmode="lin" valueType="num" p14:bounceEnd="50000">
                                          <p:cBhvr additive="base">
                                            <p:cTn id="35" dur="500" fill="hold"/>
                                            <p:tgtEl>
                                              <p:spTgt spid="27"/>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barn(outVertical)">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out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52" grpId="0"/>
          <p:bldP spid="5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300" fill="hold"/>
                                            <p:tgtEl>
                                              <p:spTgt spid="22"/>
                                            </p:tgtEl>
                                            <p:attrNameLst>
                                              <p:attrName>ppt_w</p:attrName>
                                            </p:attrNameLst>
                                          </p:cBhvr>
                                          <p:tavLst>
                                            <p:tav tm="0">
                                              <p:val>
                                                <p:fltVal val="0"/>
                                              </p:val>
                                            </p:tav>
                                            <p:tav tm="100000">
                                              <p:val>
                                                <p:strVal val="#ppt_w"/>
                                              </p:val>
                                            </p:tav>
                                          </p:tavLst>
                                        </p:anim>
                                        <p:anim calcmode="lin" valueType="num">
                                          <p:cBhvr>
                                            <p:cTn id="8" dur="300" fill="hold"/>
                                            <p:tgtEl>
                                              <p:spTgt spid="22"/>
                                            </p:tgtEl>
                                            <p:attrNameLst>
                                              <p:attrName>ppt_h</p:attrName>
                                            </p:attrNameLst>
                                          </p:cBhvr>
                                          <p:tavLst>
                                            <p:tav tm="0">
                                              <p:val>
                                                <p:fltVal val="0"/>
                                              </p:val>
                                            </p:tav>
                                            <p:tav tm="100000">
                                              <p:val>
                                                <p:strVal val="#ppt_h"/>
                                              </p:val>
                                            </p:tav>
                                          </p:tavLst>
                                        </p:anim>
                                        <p:animEffect transition="in" filter="fade">
                                          <p:cBhvr>
                                            <p:cTn id="9" dur="300"/>
                                            <p:tgtEl>
                                              <p:spTgt spid="2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60" fill="hold">
                                              <p:stCondLst>
                                                <p:cond delay="0"/>
                                              </p:stCondLst>
                                            </p:cTn>
                                            <p:tgtEl>
                                              <p:spTgt spid="22"/>
                                            </p:tgtEl>
                                            <p:attrNameLst>
                                              <p:attrName>r</p:attrName>
                                            </p:attrNameLst>
                                          </p:cBhvr>
                                        </p:animRot>
                                        <p:animRot by="-240000">
                                          <p:cBhvr>
                                            <p:cTn id="13" dur="120" fill="hold">
                                              <p:stCondLst>
                                                <p:cond delay="120"/>
                                              </p:stCondLst>
                                            </p:cTn>
                                            <p:tgtEl>
                                              <p:spTgt spid="22"/>
                                            </p:tgtEl>
                                            <p:attrNameLst>
                                              <p:attrName>r</p:attrName>
                                            </p:attrNameLst>
                                          </p:cBhvr>
                                        </p:animRot>
                                        <p:animRot by="240000">
                                          <p:cBhvr>
                                            <p:cTn id="14" dur="120" fill="hold">
                                              <p:stCondLst>
                                                <p:cond delay="240"/>
                                              </p:stCondLst>
                                            </p:cTn>
                                            <p:tgtEl>
                                              <p:spTgt spid="22"/>
                                            </p:tgtEl>
                                            <p:attrNameLst>
                                              <p:attrName>r</p:attrName>
                                            </p:attrNameLst>
                                          </p:cBhvr>
                                        </p:animRot>
                                        <p:animRot by="-240000">
                                          <p:cBhvr>
                                            <p:cTn id="15" dur="120" fill="hold">
                                              <p:stCondLst>
                                                <p:cond delay="360"/>
                                              </p:stCondLst>
                                            </p:cTn>
                                            <p:tgtEl>
                                              <p:spTgt spid="22"/>
                                            </p:tgtEl>
                                            <p:attrNameLst>
                                              <p:attrName>r</p:attrName>
                                            </p:attrNameLst>
                                          </p:cBhvr>
                                        </p:animRot>
                                        <p:animRot by="120000">
                                          <p:cBhvr>
                                            <p:cTn id="16" dur="120" fill="hold">
                                              <p:stCondLst>
                                                <p:cond delay="480"/>
                                              </p:stCondLst>
                                            </p:cTn>
                                            <p:tgtEl>
                                              <p:spTgt spid="22"/>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anim calcmode="lin" valueType="num">
                                          <p:cBhvr>
                                            <p:cTn id="20" dur="500" fill="hold"/>
                                            <p:tgtEl>
                                              <p:spTgt spid="53"/>
                                            </p:tgtEl>
                                            <p:attrNameLst>
                                              <p:attrName>ppt_x</p:attrName>
                                            </p:attrNameLst>
                                          </p:cBhvr>
                                          <p:tavLst>
                                            <p:tav tm="0">
                                              <p:val>
                                                <p:strVal val="#ppt_x"/>
                                              </p:val>
                                            </p:tav>
                                            <p:tav tm="100000">
                                              <p:val>
                                                <p:strVal val="#ppt_x"/>
                                              </p:val>
                                            </p:tav>
                                          </p:tavLst>
                                        </p:anim>
                                        <p:anim calcmode="lin" valueType="num">
                                          <p:cBhvr>
                                            <p:cTn id="21" dur="450" decel="100000" fill="hold"/>
                                            <p:tgtEl>
                                              <p:spTgt spid="53"/>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3"/>
                                            </p:tgtEl>
                                            <p:attrNameLst>
                                              <p:attrName>ppt_y</p:attrName>
                                            </p:attrNameLst>
                                          </p:cBhvr>
                                          <p:tavLst>
                                            <p:tav tm="0">
                                              <p:val>
                                                <p:strVal val="#ppt_y-.03"/>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2000"/>
                                </p:stCondLst>
                                <p:childTnLst>
                                  <p:par>
                                    <p:cTn id="32" presetID="2" presetClass="entr" presetSubtype="2" accel="7000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1+#ppt_w/2"/>
                                              </p:val>
                                            </p:tav>
                                            <p:tav tm="100000">
                                              <p:val>
                                                <p:strVal val="#ppt_x"/>
                                              </p:val>
                                            </p:tav>
                                          </p:tavLst>
                                        </p:anim>
                                        <p:anim calcmode="lin" valueType="num">
                                          <p:cBhvr additive="base">
                                            <p:cTn id="35" dur="500" fill="hold"/>
                                            <p:tgtEl>
                                              <p:spTgt spid="27"/>
                                            </p:tgtEl>
                                            <p:attrNameLst>
                                              <p:attrName>ppt_y</p:attrName>
                                            </p:attrNameLst>
                                          </p:cBhvr>
                                          <p:tavLst>
                                            <p:tav tm="0">
                                              <p:val>
                                                <p:strVal val="#ppt_y"/>
                                              </p:val>
                                            </p:tav>
                                            <p:tav tm="100000">
                                              <p:val>
                                                <p:strVal val="#ppt_y"/>
                                              </p:val>
                                            </p:tav>
                                          </p:tavLst>
                                        </p:anim>
                                      </p:childTnLst>
                                    </p:cTn>
                                  </p:par>
                                  <p:par>
                                    <p:cTn id="36" presetID="16" presetClass="entr" presetSubtype="37"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barn(outVertical)">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out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52" grpId="0"/>
          <p:bldP spid="53"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19" y="2681247"/>
            <a:ext cx="4661719" cy="4661719"/>
          </a:xfrm>
          <a:prstGeom prst="rect">
            <a:avLst/>
          </a:prstGeom>
        </p:spPr>
      </p:pic>
      <p:sp>
        <p:nvSpPr>
          <p:cNvPr id="39" name="Rectangle 38"/>
          <p:cNvSpPr/>
          <p:nvPr/>
        </p:nvSpPr>
        <p:spPr>
          <a:xfrm>
            <a:off x="3902783" y="1581094"/>
            <a:ext cx="5952417" cy="661207"/>
          </a:xfrm>
          <a:prstGeom prst="rect">
            <a:avLst/>
          </a:prstGeom>
          <a:solidFill>
            <a:schemeClr val="bg1"/>
          </a:solidFill>
          <a:ln w="38100">
            <a:solidFill>
              <a:schemeClr val="accent6">
                <a:lumMod val="75000"/>
              </a:schemeClr>
            </a:solidFill>
          </a:ln>
        </p:spPr>
        <p:txBody>
          <a:bodyPr wrap="square" anchor="ctr">
            <a:spAutoFit/>
          </a:bodyPr>
          <a:lstStyle/>
          <a:p>
            <a:pPr algn="ctr">
              <a:lnSpc>
                <a:spcPct val="150000"/>
              </a:lnSpc>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LUYỆN TẬP – VẬN DỤNG</a:t>
            </a: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9" name="组合 106"/>
          <p:cNvGrpSpPr/>
          <p:nvPr/>
        </p:nvGrpSpPr>
        <p:grpSpPr>
          <a:xfrm>
            <a:off x="2080923" y="1269475"/>
            <a:ext cx="1412870" cy="1348038"/>
            <a:chOff x="9674578" y="2446144"/>
            <a:chExt cx="1556194" cy="1556194"/>
          </a:xfrm>
        </p:grpSpPr>
        <p:grpSp>
          <p:nvGrpSpPr>
            <p:cNvPr id="10" name="组合 107"/>
            <p:cNvGrpSpPr/>
            <p:nvPr/>
          </p:nvGrpSpPr>
          <p:grpSpPr>
            <a:xfrm>
              <a:off x="9674578" y="2446144"/>
              <a:ext cx="1556194" cy="1556194"/>
              <a:chOff x="3154508" y="1821271"/>
              <a:chExt cx="2785107" cy="2785102"/>
            </a:xfrm>
          </p:grpSpPr>
          <p:sp>
            <p:nvSpPr>
              <p:cNvPr id="12"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3" name="Freeform 5"/>
              <p:cNvSpPr/>
              <p:nvPr/>
            </p:nvSpPr>
            <p:spPr bwMode="auto">
              <a:xfrm rot="10800000">
                <a:off x="3447677" y="2114440"/>
                <a:ext cx="2198769" cy="2198765"/>
              </a:xfrm>
              <a:prstGeom prst="ellipse">
                <a:avLst/>
              </a:prstGeom>
              <a:gradFill flip="none" rotWithShape="1">
                <a:gsLst>
                  <a:gs pos="0">
                    <a:schemeClr val="accent4"/>
                  </a:gs>
                  <a:gs pos="100000">
                    <a:schemeClr val="accent4">
                      <a:lumMod val="75000"/>
                    </a:schemeClr>
                  </a:gs>
                </a:gsLst>
                <a:lin ang="2700000" scaled="1"/>
                <a:tileRect/>
              </a:gradFill>
              <a:ln w="25400">
                <a:gradFill flip="none" rotWithShape="1">
                  <a:gsLst>
                    <a:gs pos="0">
                      <a:schemeClr val="accent4">
                        <a:lumMod val="75000"/>
                      </a:schemeClr>
                    </a:gs>
                    <a:gs pos="100000">
                      <a:schemeClr val="accent4"/>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sp>
          <p:nvSpPr>
            <p:cNvPr id="11" name="Freeform 5"/>
            <p:cNvSpPr>
              <a:spLocks noChangeAspect="1" noEditPoints="1"/>
            </p:cNvSpPr>
            <p:nvPr/>
          </p:nvSpPr>
          <p:spPr bwMode="auto">
            <a:xfrm>
              <a:off x="10262139" y="2880262"/>
              <a:ext cx="400923" cy="592899"/>
            </a:xfrm>
            <a:custGeom>
              <a:avLst/>
              <a:gdLst>
                <a:gd name="T0" fmla="*/ 189 w 316"/>
                <a:gd name="T1" fmla="*/ 16 h 467"/>
                <a:gd name="T2" fmla="*/ 225 w 316"/>
                <a:gd name="T3" fmla="*/ 7 h 467"/>
                <a:gd name="T4" fmla="*/ 300 w 316"/>
                <a:gd name="T5" fmla="*/ 52 h 467"/>
                <a:gd name="T6" fmla="*/ 309 w 316"/>
                <a:gd name="T7" fmla="*/ 89 h 467"/>
                <a:gd name="T8" fmla="*/ 298 w 316"/>
                <a:gd name="T9" fmla="*/ 105 h 467"/>
                <a:gd name="T10" fmla="*/ 179 w 316"/>
                <a:gd name="T11" fmla="*/ 33 h 467"/>
                <a:gd name="T12" fmla="*/ 189 w 316"/>
                <a:gd name="T13" fmla="*/ 16 h 467"/>
                <a:gd name="T14" fmla="*/ 164 w 316"/>
                <a:gd name="T15" fmla="*/ 58 h 467"/>
                <a:gd name="T16" fmla="*/ 147 w 316"/>
                <a:gd name="T17" fmla="*/ 85 h 467"/>
                <a:gd name="T18" fmla="*/ 266 w 316"/>
                <a:gd name="T19" fmla="*/ 157 h 467"/>
                <a:gd name="T20" fmla="*/ 283 w 316"/>
                <a:gd name="T21" fmla="*/ 130 h 467"/>
                <a:gd name="T22" fmla="*/ 164 w 316"/>
                <a:gd name="T23" fmla="*/ 58 h 467"/>
                <a:gd name="T24" fmla="*/ 2 w 316"/>
                <a:gd name="T25" fmla="*/ 446 h 467"/>
                <a:gd name="T26" fmla="*/ 13 w 316"/>
                <a:gd name="T27" fmla="*/ 354 h 467"/>
                <a:gd name="T28" fmla="*/ 90 w 316"/>
                <a:gd name="T29" fmla="*/ 401 h 467"/>
                <a:gd name="T30" fmla="*/ 13 w 316"/>
                <a:gd name="T31" fmla="*/ 453 h 467"/>
                <a:gd name="T32" fmla="*/ 2 w 316"/>
                <a:gd name="T33" fmla="*/ 446 h 467"/>
                <a:gd name="T34" fmla="*/ 20 w 316"/>
                <a:gd name="T35" fmla="*/ 296 h 467"/>
                <a:gd name="T36" fmla="*/ 133 w 316"/>
                <a:gd name="T37" fmla="*/ 109 h 467"/>
                <a:gd name="T38" fmla="*/ 172 w 316"/>
                <a:gd name="T39" fmla="*/ 133 h 467"/>
                <a:gd name="T40" fmla="*/ 59 w 316"/>
                <a:gd name="T41" fmla="*/ 320 h 467"/>
                <a:gd name="T42" fmla="*/ 20 w 316"/>
                <a:gd name="T43" fmla="*/ 296 h 467"/>
                <a:gd name="T44" fmla="*/ 99 w 316"/>
                <a:gd name="T45" fmla="*/ 344 h 467"/>
                <a:gd name="T46" fmla="*/ 212 w 316"/>
                <a:gd name="T47" fmla="*/ 158 h 467"/>
                <a:gd name="T48" fmla="*/ 252 w 316"/>
                <a:gd name="T49" fmla="*/ 182 h 467"/>
                <a:gd name="T50" fmla="*/ 139 w 316"/>
                <a:gd name="T51" fmla="*/ 368 h 467"/>
                <a:gd name="T52" fmla="*/ 99 w 316"/>
                <a:gd name="T53" fmla="*/ 344 h 467"/>
                <a:gd name="T54" fmla="*/ 95 w 316"/>
                <a:gd name="T55" fmla="*/ 446 h 467"/>
                <a:gd name="T56" fmla="*/ 301 w 316"/>
                <a:gd name="T57" fmla="*/ 446 h 467"/>
                <a:gd name="T58" fmla="*/ 311 w 316"/>
                <a:gd name="T59" fmla="*/ 456 h 467"/>
                <a:gd name="T60" fmla="*/ 301 w 316"/>
                <a:gd name="T61" fmla="*/ 467 h 467"/>
                <a:gd name="T62" fmla="*/ 95 w 316"/>
                <a:gd name="T63" fmla="*/ 467 h 467"/>
                <a:gd name="T64" fmla="*/ 84 w 316"/>
                <a:gd name="T65" fmla="*/ 456 h 467"/>
                <a:gd name="T66" fmla="*/ 95 w 316"/>
                <a:gd name="T67" fmla="*/ 44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467">
                  <a:moveTo>
                    <a:pt x="189" y="16"/>
                  </a:moveTo>
                  <a:cubicBezTo>
                    <a:pt x="197" y="4"/>
                    <a:pt x="213" y="0"/>
                    <a:pt x="225" y="7"/>
                  </a:cubicBezTo>
                  <a:cubicBezTo>
                    <a:pt x="300" y="52"/>
                    <a:pt x="300" y="52"/>
                    <a:pt x="300" y="52"/>
                  </a:cubicBezTo>
                  <a:cubicBezTo>
                    <a:pt x="312" y="60"/>
                    <a:pt x="316" y="76"/>
                    <a:pt x="309" y="89"/>
                  </a:cubicBezTo>
                  <a:cubicBezTo>
                    <a:pt x="298" y="105"/>
                    <a:pt x="298" y="105"/>
                    <a:pt x="298" y="105"/>
                  </a:cubicBezTo>
                  <a:cubicBezTo>
                    <a:pt x="179" y="33"/>
                    <a:pt x="179" y="33"/>
                    <a:pt x="179" y="33"/>
                  </a:cubicBezTo>
                  <a:lnTo>
                    <a:pt x="189" y="16"/>
                  </a:lnTo>
                  <a:close/>
                  <a:moveTo>
                    <a:pt x="164" y="58"/>
                  </a:moveTo>
                  <a:cubicBezTo>
                    <a:pt x="147" y="85"/>
                    <a:pt x="147" y="85"/>
                    <a:pt x="147" y="85"/>
                  </a:cubicBezTo>
                  <a:cubicBezTo>
                    <a:pt x="266" y="157"/>
                    <a:pt x="266" y="157"/>
                    <a:pt x="266" y="157"/>
                  </a:cubicBezTo>
                  <a:cubicBezTo>
                    <a:pt x="283" y="130"/>
                    <a:pt x="283" y="130"/>
                    <a:pt x="283" y="130"/>
                  </a:cubicBezTo>
                  <a:lnTo>
                    <a:pt x="164" y="58"/>
                  </a:lnTo>
                  <a:close/>
                  <a:moveTo>
                    <a:pt x="2" y="446"/>
                  </a:moveTo>
                  <a:cubicBezTo>
                    <a:pt x="13" y="354"/>
                    <a:pt x="13" y="354"/>
                    <a:pt x="13" y="354"/>
                  </a:cubicBezTo>
                  <a:cubicBezTo>
                    <a:pt x="90" y="401"/>
                    <a:pt x="90" y="401"/>
                    <a:pt x="90" y="401"/>
                  </a:cubicBezTo>
                  <a:cubicBezTo>
                    <a:pt x="13" y="453"/>
                    <a:pt x="13" y="453"/>
                    <a:pt x="13" y="453"/>
                  </a:cubicBezTo>
                  <a:cubicBezTo>
                    <a:pt x="5" y="459"/>
                    <a:pt x="0" y="456"/>
                    <a:pt x="2" y="446"/>
                  </a:cubicBezTo>
                  <a:close/>
                  <a:moveTo>
                    <a:pt x="20" y="296"/>
                  </a:moveTo>
                  <a:cubicBezTo>
                    <a:pt x="133" y="109"/>
                    <a:pt x="133" y="109"/>
                    <a:pt x="133" y="109"/>
                  </a:cubicBezTo>
                  <a:cubicBezTo>
                    <a:pt x="172" y="133"/>
                    <a:pt x="172" y="133"/>
                    <a:pt x="172" y="133"/>
                  </a:cubicBezTo>
                  <a:cubicBezTo>
                    <a:pt x="59" y="320"/>
                    <a:pt x="59" y="320"/>
                    <a:pt x="59" y="320"/>
                  </a:cubicBezTo>
                  <a:lnTo>
                    <a:pt x="20" y="296"/>
                  </a:lnTo>
                  <a:close/>
                  <a:moveTo>
                    <a:pt x="99" y="344"/>
                  </a:moveTo>
                  <a:cubicBezTo>
                    <a:pt x="212" y="158"/>
                    <a:pt x="212" y="158"/>
                    <a:pt x="212" y="158"/>
                  </a:cubicBezTo>
                  <a:cubicBezTo>
                    <a:pt x="252" y="182"/>
                    <a:pt x="252" y="182"/>
                    <a:pt x="252" y="182"/>
                  </a:cubicBezTo>
                  <a:cubicBezTo>
                    <a:pt x="139" y="368"/>
                    <a:pt x="139" y="368"/>
                    <a:pt x="139" y="368"/>
                  </a:cubicBezTo>
                  <a:lnTo>
                    <a:pt x="99" y="344"/>
                  </a:lnTo>
                  <a:close/>
                  <a:moveTo>
                    <a:pt x="95" y="446"/>
                  </a:moveTo>
                  <a:cubicBezTo>
                    <a:pt x="301" y="446"/>
                    <a:pt x="301" y="446"/>
                    <a:pt x="301" y="446"/>
                  </a:cubicBezTo>
                  <a:cubicBezTo>
                    <a:pt x="307" y="446"/>
                    <a:pt x="311" y="450"/>
                    <a:pt x="311" y="456"/>
                  </a:cubicBezTo>
                  <a:cubicBezTo>
                    <a:pt x="311" y="462"/>
                    <a:pt x="307" y="467"/>
                    <a:pt x="301" y="467"/>
                  </a:cubicBezTo>
                  <a:cubicBezTo>
                    <a:pt x="95" y="467"/>
                    <a:pt x="95" y="467"/>
                    <a:pt x="95" y="467"/>
                  </a:cubicBezTo>
                  <a:cubicBezTo>
                    <a:pt x="89" y="467"/>
                    <a:pt x="84" y="462"/>
                    <a:pt x="84" y="456"/>
                  </a:cubicBezTo>
                  <a:cubicBezTo>
                    <a:pt x="84" y="450"/>
                    <a:pt x="89" y="446"/>
                    <a:pt x="95" y="446"/>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75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par>
                                <p:cTn id="14" presetID="2" presetClass="entr" presetSubtype="4" fill="hold" grpId="0" nodeType="withEffect">
                                  <p:stCondLst>
                                    <p:cond delay="75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3" name="文本框 16"/>
          <p:cNvSpPr txBox="1"/>
          <p:nvPr/>
        </p:nvSpPr>
        <p:spPr>
          <a:xfrm>
            <a:off x="1433259" y="131057"/>
            <a:ext cx="3152563" cy="498663"/>
          </a:xfrm>
          <a:prstGeom prst="rect">
            <a:avLst/>
          </a:prstGeom>
          <a:noFill/>
        </p:spPr>
        <p:txBody>
          <a:bodyPr wrap="square" rtlCol="0">
            <a:spAutoFit/>
          </a:bodyPr>
          <a:lstStyle/>
          <a:p>
            <a:pPr algn="ctr">
              <a:lnSpc>
                <a:spcPct val="150000"/>
              </a:lnSpc>
            </a:pP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2000" b="1" dirty="0">
              <a:solidFill>
                <a:schemeClr val="bg1"/>
              </a:solidFill>
              <a:latin typeface="Times New Roman" panose="02020603050405020304" pitchFamily="18" charset="0"/>
              <a:cs typeface="Times New Roman" panose="02020603050405020304" pitchFamily="18" charset="0"/>
            </a:endParaRPr>
          </a:p>
        </p:txBody>
      </p:sp>
      <p:grpSp>
        <p:nvGrpSpPr>
          <p:cNvPr id="14" name="组合 26"/>
          <p:cNvGrpSpPr/>
          <p:nvPr/>
        </p:nvGrpSpPr>
        <p:grpSpPr>
          <a:xfrm>
            <a:off x="1275439" y="240330"/>
            <a:ext cx="369504" cy="415498"/>
            <a:chOff x="5011704" y="2817803"/>
            <a:chExt cx="606391" cy="717910"/>
          </a:xfrm>
        </p:grpSpPr>
        <p:sp>
          <p:nvSpPr>
            <p:cNvPr id="1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5</a:t>
              </a:r>
              <a:endParaRPr lang="zh-CN" altLang="en-US" sz="2100" dirty="0">
                <a:solidFill>
                  <a:srgbClr val="FFB850"/>
                </a:solidFill>
                <a:latin typeface="Impact" panose="020B0806030902050204" pitchFamily="34" charset="0"/>
              </a:endParaRPr>
            </a:p>
          </p:txBody>
        </p:sp>
      </p:grpSp>
      <p:graphicFrame>
        <p:nvGraphicFramePr>
          <p:cNvPr id="17" name="Table 16"/>
          <p:cNvGraphicFramePr>
            <a:graphicFrameLocks noGrp="1"/>
          </p:cNvGraphicFramePr>
          <p:nvPr/>
        </p:nvGraphicFramePr>
        <p:xfrm>
          <a:off x="985628" y="1567651"/>
          <a:ext cx="8657273" cy="2503488"/>
        </p:xfrm>
        <a:graphic>
          <a:graphicData uri="http://schemas.openxmlformats.org/drawingml/2006/table">
            <a:tbl>
              <a:tblPr firstRow="1" firstCol="1" bandRow="1">
                <a:tableStyleId>{5C22544A-7EE6-4342-B048-85BDC9FD1C3A}</a:tableStyleId>
              </a:tblPr>
              <a:tblGrid>
                <a:gridCol w="8657273">
                  <a:extLst>
                    <a:ext uri="{9D8B030D-6E8A-4147-A177-3AD203B41FA5}">
                      <a16:colId xmlns:a16="http://schemas.microsoft.com/office/drawing/2014/main" val="20000"/>
                    </a:ext>
                  </a:extLst>
                </a:gridCol>
              </a:tblGrid>
              <a:tr h="2503488">
                <a:tc>
                  <a:txBody>
                    <a:bodyPr/>
                    <a:lstStyle/>
                    <a:p>
                      <a:pPr marL="0" marR="0" algn="just">
                        <a:lnSpc>
                          <a:spcPct val="115000"/>
                        </a:lnSpc>
                        <a:spcBef>
                          <a:spcPts val="0"/>
                        </a:spcBef>
                        <a:spcAft>
                          <a:spcPts val="0"/>
                        </a:spcAft>
                        <a:tabLst>
                          <a:tab pos="180340" algn="l"/>
                        </a:tabLst>
                      </a:pPr>
                      <a:r>
                        <a:rPr lang="en-US" sz="13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grpSp>
        <p:nvGrpSpPr>
          <p:cNvPr id="20" name="Group 19"/>
          <p:cNvGrpSpPr/>
          <p:nvPr/>
        </p:nvGrpSpPr>
        <p:grpSpPr>
          <a:xfrm>
            <a:off x="773654" y="1306849"/>
            <a:ext cx="10122946" cy="3913892"/>
            <a:chOff x="773654" y="1306849"/>
            <a:chExt cx="10122946" cy="3913892"/>
          </a:xfrm>
        </p:grpSpPr>
        <p:sp>
          <p:nvSpPr>
            <p:cNvPr id="19" name="Rectangle 18"/>
            <p:cNvSpPr/>
            <p:nvPr/>
          </p:nvSpPr>
          <p:spPr>
            <a:xfrm>
              <a:off x="773654" y="1306849"/>
              <a:ext cx="10122946" cy="3913892"/>
            </a:xfrm>
            <a:prstGeom prst="rect">
              <a:avLst/>
            </a:prstGeom>
            <a:solidFill>
              <a:schemeClr val="bg1"/>
            </a:solidFill>
            <a:ln w="19050">
              <a:solidFill>
                <a:schemeClr val="accent4">
                  <a:lumMod val="75000"/>
                </a:schemeClr>
              </a:solidFill>
            </a:ln>
          </p:spPr>
          <p:txBody>
            <a:bodyPr wrap="square">
              <a:spAutoFit/>
            </a:bodyPr>
            <a:lstStyle/>
            <a:p>
              <a:pPr algn="ctr">
                <a:lnSpc>
                  <a:spcPct val="150000"/>
                </a:lnSpc>
                <a:tabLst>
                  <a:tab pos="180340" algn="l"/>
                </a:tabLst>
              </a:pPr>
              <a:r>
                <a:rPr lang="en-US" sz="2000" b="1" dirty="0">
                  <a:latin typeface="Times New Roman" panose="02020603050405020304" pitchFamily="18" charset="0"/>
                  <a:cs typeface="Times New Roman" panose="02020603050405020304" pitchFamily="18" charset="0"/>
                </a:rPr>
                <a:t>PHIẾU HỌC TẬP SỐ 3</a:t>
              </a:r>
            </a:p>
            <a:p>
              <a:pPr algn="just">
                <a:lnSpc>
                  <a:spcPct val="150000"/>
                </a:lnSpc>
              </a:pPr>
              <a:r>
                <a:rPr lang="en-US" sz="2000" b="1" dirty="0">
                  <a:solidFill>
                    <a:schemeClr val="accent5">
                      <a:lumMod val="50000"/>
                    </a:schemeClr>
                  </a:solidFill>
                  <a:latin typeface="Times New Roman" panose="02020603050405020304" pitchFamily="18" charset="0"/>
                  <a:cs typeface="Times New Roman" panose="02020603050405020304" pitchFamily="18" charset="0"/>
                </a:rPr>
                <a:t>Câu 1:</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phản </a:t>
              </a:r>
              <a:r>
                <a:rPr lang="vi-VN" sz="2000" dirty="0">
                  <a:latin typeface="Times New Roman" panose="02020603050405020304" pitchFamily="18" charset="0"/>
                  <a:cs typeface="Times New Roman" panose="02020603050405020304" pitchFamily="18" charset="0"/>
                </a:rPr>
                <a:t>ứng có năng lượng hoạt hoá là 24 kJ/mol, so sánh tốc độ phàn ứng ở 2 nhiệt độ là 27°C và 127°C</a:t>
              </a:r>
              <a:r>
                <a:rPr lang="en-US" sz="2000" dirty="0">
                  <a:latin typeface="Times New Roman" panose="02020603050405020304" pitchFamily="18" charset="0"/>
                  <a:cs typeface="Times New Roman" panose="02020603050405020304" pitchFamily="18" charset="0"/>
                </a:rPr>
                <a:t>.</a:t>
              </a:r>
            </a:p>
            <a:p>
              <a:pPr algn="just">
                <a:lnSpc>
                  <a:spcPct val="150000"/>
                </a:lnSpc>
                <a:spcAft>
                  <a:spcPts val="400"/>
                </a:spcAft>
                <a:tabLst>
                  <a:tab pos="1125855" algn="l"/>
                </a:tabLst>
              </a:pPr>
              <a:r>
                <a:rPr lang="en-US" sz="2000" b="1" dirty="0">
                  <a:solidFill>
                    <a:schemeClr val="accent5">
                      <a:lumMod val="50000"/>
                    </a:schemeClr>
                  </a:solidFill>
                  <a:latin typeface="Times New Roman" panose="02020603050405020304" pitchFamily="18" charset="0"/>
                  <a:cs typeface="Times New Roman" panose="02020603050405020304" pitchFamily="18" charset="0"/>
                </a:rPr>
                <a:t>Câu 2: </a:t>
              </a:r>
              <a:r>
                <a:rPr lang="en-US" sz="2000" dirty="0">
                  <a:latin typeface="Times New Roman" panose="02020603050405020304" pitchFamily="18" charset="0"/>
                  <a:cs typeface="Times New Roman" panose="02020603050405020304" pitchFamily="18" charset="0"/>
                </a:rPr>
                <a:t>Cho hằng số tốc độ của một phản ứng là 11 M</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.S</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tại nhiệt độ 345K và hằng số thực nghiệm Arrhenius là 20 M</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S</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.Tính năng lượng hoạt hoá của phản ứng trên.</a:t>
              </a:r>
            </a:p>
            <a:p>
              <a:pPr algn="just">
                <a:lnSpc>
                  <a:spcPct val="150000"/>
                </a:lnSpc>
                <a:tabLst>
                  <a:tab pos="1125855" algn="l"/>
                </a:tabLst>
              </a:pPr>
              <a:r>
                <a:rPr lang="en-US" sz="2000" b="1" dirty="0">
                  <a:solidFill>
                    <a:schemeClr val="accent5">
                      <a:lumMod val="50000"/>
                    </a:schemeClr>
                  </a:solidFill>
                  <a:latin typeface="Times New Roman" panose="02020603050405020304" pitchFamily="18" charset="0"/>
                  <a:cs typeface="Times New Roman" panose="02020603050405020304" pitchFamily="18" charset="0"/>
                </a:rPr>
                <a:t>Câu 3: </a:t>
              </a:r>
              <a:r>
                <a:rPr lang="en-US" sz="2000" dirty="0">
                  <a:latin typeface="Times New Roman" panose="02020603050405020304" pitchFamily="18" charset="0"/>
                  <a:cs typeface="Times New Roman" panose="02020603050405020304" pitchFamily="18" charset="0"/>
                </a:rPr>
                <a:t>Tìm hằng số tốc độ phản ứng k ở 273K của phản ứng phân hủy.</a:t>
              </a:r>
            </a:p>
            <a:p>
              <a:pPr marL="1206500" marR="0" indent="254000">
                <a:lnSpc>
                  <a:spcPct val="150000"/>
                </a:lnSpc>
                <a:spcBef>
                  <a:spcPts val="0"/>
                </a:spcBef>
                <a:spcAft>
                  <a:spcPts val="600"/>
                </a:spcAft>
              </a:pPr>
              <a:r>
                <a:rPr lang="en-US" sz="2000" dirty="0">
                  <a:latin typeface="Times New Roman" panose="02020603050405020304" pitchFamily="18" charset="0"/>
                  <a:cs typeface="Times New Roman" panose="02020603050405020304" pitchFamily="18" charset="0"/>
                </a:rPr>
                <a:t>N</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O</a:t>
              </a:r>
              <a:r>
                <a:rPr lang="en-US" sz="2000" baseline="-25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 (g) →  N</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(g) +     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(g)</a:t>
              </a:r>
            </a:p>
            <a:p>
              <a:pPr indent="254000" algn="just">
                <a:lnSpc>
                  <a:spcPct val="150000"/>
                </a:lnSpc>
                <a:spcAft>
                  <a:spcPts val="400"/>
                </a:spcAft>
              </a:pPr>
              <a:r>
                <a:rPr lang="en-US" sz="2000" dirty="0">
                  <a:latin typeface="Times New Roman" panose="02020603050405020304" pitchFamily="18" charset="0"/>
                  <a:cs typeface="Times New Roman" panose="02020603050405020304" pitchFamily="18" charset="0"/>
                </a:rPr>
                <a:t>Biết rằng ở 300 K, năng lượng hoạt hoá là 111 kj/mol và hằng số tốc độ phản ứng là 10</a:t>
              </a:r>
              <a:r>
                <a:rPr lang="en-US" sz="2000" baseline="30000" dirty="0">
                  <a:latin typeface="Times New Roman" panose="02020603050405020304" pitchFamily="18" charset="0"/>
                  <a:cs typeface="Times New Roman" panose="02020603050405020304" pitchFamily="18" charset="0"/>
                </a:rPr>
                <a:t>-10</a:t>
              </a:r>
              <a:r>
                <a:rPr lang="en-US" sz="2000" dirty="0">
                  <a:latin typeface="Times New Roman" panose="02020603050405020304" pitchFamily="18" charset="0"/>
                  <a:cs typeface="Times New Roman" panose="02020603050405020304" pitchFamily="18" charset="0"/>
                </a:rPr>
                <a:t>s</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p>
          </p:txBody>
        </p:sp>
        <p:graphicFrame>
          <p:nvGraphicFramePr>
            <p:cNvPr id="18" name="Object 17"/>
            <p:cNvGraphicFramePr>
              <a:graphicFrameLocks noChangeAspect="1"/>
            </p:cNvGraphicFramePr>
            <p:nvPr/>
          </p:nvGraphicFramePr>
          <p:xfrm>
            <a:off x="4798347" y="4099509"/>
            <a:ext cx="361419" cy="662122"/>
          </p:xfrm>
          <a:graphic>
            <a:graphicData uri="http://schemas.openxmlformats.org/presentationml/2006/ole">
              <mc:AlternateContent xmlns:mc="http://schemas.openxmlformats.org/markup-compatibility/2006">
                <mc:Choice xmlns:v="urn:schemas-microsoft-com:vml" Requires="v">
                  <p:oleObj spid="_x0000_s11299" r:id="rId3" imgW="152400" imgH="393700" progId="Equation.DSMT4">
                    <p:embed/>
                  </p:oleObj>
                </mc:Choice>
                <mc:Fallback>
                  <p:oleObj r:id="rId3" imgW="152400" imgH="3937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347" y="4099509"/>
                          <a:ext cx="361419" cy="662122"/>
                        </a:xfrm>
                        <a:prstGeom prst="rect">
                          <a:avLst/>
                        </a:prstGeom>
                        <a:noFill/>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2" presetClass="entr" presetSubtype="2" accel="70000"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200" fill="hold"/>
                                            <p:tgtEl>
                                              <p:spTgt spid="14"/>
                                            </p:tgtEl>
                                            <p:attrNameLst>
                                              <p:attrName>ppt_w</p:attrName>
                                            </p:attrNameLst>
                                          </p:cBhvr>
                                          <p:tavLst>
                                            <p:tav tm="0">
                                              <p:val>
                                                <p:fltVal val="0"/>
                                              </p:val>
                                            </p:tav>
                                            <p:tav tm="100000">
                                              <p:val>
                                                <p:strVal val="#ppt_w"/>
                                              </p:val>
                                            </p:tav>
                                          </p:tavLst>
                                        </p:anim>
                                        <p:anim calcmode="lin" valueType="num">
                                          <p:cBhvr>
                                            <p:cTn id="20" dur="200" fill="hold"/>
                                            <p:tgtEl>
                                              <p:spTgt spid="14"/>
                                            </p:tgtEl>
                                            <p:attrNameLst>
                                              <p:attrName>ppt_h</p:attrName>
                                            </p:attrNameLst>
                                          </p:cBhvr>
                                          <p:tavLst>
                                            <p:tav tm="0">
                                              <p:val>
                                                <p:fltVal val="0"/>
                                              </p:val>
                                            </p:tav>
                                            <p:tav tm="100000">
                                              <p:val>
                                                <p:strVal val="#ppt_h"/>
                                              </p:val>
                                            </p:tav>
                                          </p:tavLst>
                                        </p:anim>
                                        <p:animEffect transition="in" filter="fade">
                                          <p:cBhvr>
                                            <p:cTn id="21" dur="200"/>
                                            <p:tgtEl>
                                              <p:spTgt spid="14"/>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700"/>
                                            <p:tgtEl>
                                              <p:spTgt spid="13"/>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out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2" presetClass="entr" presetSubtype="2" accel="7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200" fill="hold"/>
                                            <p:tgtEl>
                                              <p:spTgt spid="14"/>
                                            </p:tgtEl>
                                            <p:attrNameLst>
                                              <p:attrName>ppt_w</p:attrName>
                                            </p:attrNameLst>
                                          </p:cBhvr>
                                          <p:tavLst>
                                            <p:tav tm="0">
                                              <p:val>
                                                <p:fltVal val="0"/>
                                              </p:val>
                                            </p:tav>
                                            <p:tav tm="100000">
                                              <p:val>
                                                <p:strVal val="#ppt_w"/>
                                              </p:val>
                                            </p:tav>
                                          </p:tavLst>
                                        </p:anim>
                                        <p:anim calcmode="lin" valueType="num">
                                          <p:cBhvr>
                                            <p:cTn id="20" dur="200" fill="hold"/>
                                            <p:tgtEl>
                                              <p:spTgt spid="14"/>
                                            </p:tgtEl>
                                            <p:attrNameLst>
                                              <p:attrName>ppt_h</p:attrName>
                                            </p:attrNameLst>
                                          </p:cBhvr>
                                          <p:tavLst>
                                            <p:tav tm="0">
                                              <p:val>
                                                <p:fltVal val="0"/>
                                              </p:val>
                                            </p:tav>
                                            <p:tav tm="100000">
                                              <p:val>
                                                <p:strVal val="#ppt_h"/>
                                              </p:val>
                                            </p:tav>
                                          </p:tavLst>
                                        </p:anim>
                                        <p:animEffect transition="in" filter="fade">
                                          <p:cBhvr>
                                            <p:cTn id="21" dur="200"/>
                                            <p:tgtEl>
                                              <p:spTgt spid="14"/>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par>
                                    <p:cTn id="26" presetID="16" presetClass="entr" presetSubtype="37"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700"/>
                                            <p:tgtEl>
                                              <p:spTgt spid="13"/>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out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Rounded Rectangle 72"/>
          <p:cNvSpPr/>
          <p:nvPr/>
        </p:nvSpPr>
        <p:spPr>
          <a:xfrm>
            <a:off x="915339" y="1025559"/>
            <a:ext cx="10609492" cy="923522"/>
          </a:xfrm>
          <a:prstGeom prst="roundRect">
            <a:avLst>
              <a:gd name="adj" fmla="val 21110"/>
            </a:avLst>
          </a:prstGeom>
          <a:solidFill>
            <a:srgbClr val="F464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Câu 1: </a:t>
            </a:r>
            <a:r>
              <a:rPr lang="vi-VN" sz="2000" dirty="0">
                <a:solidFill>
                  <a:schemeClr val="bg1"/>
                </a:solidFill>
                <a:latin typeface="Times New Roman" panose="02020603050405020304" pitchFamily="18" charset="0"/>
                <a:cs typeface="Times New Roman" panose="02020603050405020304" pitchFamily="18" charset="0"/>
              </a:rPr>
              <a:t>Một ph</a:t>
            </a:r>
            <a:r>
              <a:rPr lang="en-US" sz="2000" dirty="0">
                <a:solidFill>
                  <a:schemeClr val="bg1"/>
                </a:solidFill>
                <a:latin typeface="Times New Roman" panose="02020603050405020304" pitchFamily="18" charset="0"/>
                <a:cs typeface="Times New Roman" panose="02020603050405020304" pitchFamily="18" charset="0"/>
              </a:rPr>
              <a:t>ả</a:t>
            </a:r>
            <a:r>
              <a:rPr lang="vi-VN" sz="2000" dirty="0">
                <a:solidFill>
                  <a:schemeClr val="bg1"/>
                </a:solidFill>
                <a:latin typeface="Times New Roman" panose="02020603050405020304" pitchFamily="18" charset="0"/>
                <a:cs typeface="Times New Roman" panose="02020603050405020304" pitchFamily="18" charset="0"/>
              </a:rPr>
              <a:t>n ứng có năng lượng hoạt hoá là 24 kJ/mol, so sánh tốc độ phàn ứng ở 2 nhiệt độ là 27 °C và 127 °C</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1" name="Rectangle 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33"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59" name="Group 58"/>
          <p:cNvGrpSpPr/>
          <p:nvPr/>
        </p:nvGrpSpPr>
        <p:grpSpPr>
          <a:xfrm>
            <a:off x="686123" y="158283"/>
            <a:ext cx="4000177" cy="579593"/>
            <a:chOff x="686123" y="158283"/>
            <a:chExt cx="4000177" cy="579593"/>
          </a:xfrm>
        </p:grpSpPr>
        <p:sp>
          <p:nvSpPr>
            <p:cNvPr id="42"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43" name="组合 7"/>
            <p:cNvGrpSpPr/>
            <p:nvPr/>
          </p:nvGrpSpPr>
          <p:grpSpPr>
            <a:xfrm>
              <a:off x="985628" y="327712"/>
              <a:ext cx="96284" cy="91451"/>
              <a:chOff x="4486616" y="3001075"/>
              <a:chExt cx="274695" cy="274699"/>
            </a:xfrm>
          </p:grpSpPr>
          <p:sp>
            <p:nvSpPr>
              <p:cNvPr id="44"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5"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6" name="组合 10"/>
            <p:cNvGrpSpPr/>
            <p:nvPr/>
          </p:nvGrpSpPr>
          <p:grpSpPr>
            <a:xfrm>
              <a:off x="686123" y="327712"/>
              <a:ext cx="96284" cy="91451"/>
              <a:chOff x="4486616" y="3001075"/>
              <a:chExt cx="274695" cy="274699"/>
            </a:xfrm>
          </p:grpSpPr>
          <p:sp>
            <p:nvSpPr>
              <p:cNvPr id="47"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8"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9" name="组合 13"/>
            <p:cNvGrpSpPr/>
            <p:nvPr/>
          </p:nvGrpSpPr>
          <p:grpSpPr>
            <a:xfrm>
              <a:off x="752680" y="334670"/>
              <a:ext cx="234183" cy="45719"/>
              <a:chOff x="4318304" y="3089060"/>
              <a:chExt cx="384317" cy="61430"/>
            </a:xfrm>
          </p:grpSpPr>
          <p:sp>
            <p:nvSpPr>
              <p:cNvPr id="50"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1"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2" name="文本框 16"/>
            <p:cNvSpPr txBox="1"/>
            <p:nvPr/>
          </p:nvSpPr>
          <p:spPr>
            <a:xfrm>
              <a:off x="1533737" y="158283"/>
              <a:ext cx="3152563"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 tập – vận dụng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53" name="组合 26"/>
            <p:cNvGrpSpPr/>
            <p:nvPr/>
          </p:nvGrpSpPr>
          <p:grpSpPr>
            <a:xfrm>
              <a:off x="1275439" y="240330"/>
              <a:ext cx="369504" cy="415498"/>
              <a:chOff x="5011704" y="2817803"/>
              <a:chExt cx="606391" cy="717910"/>
            </a:xfrm>
          </p:grpSpPr>
          <p:sp>
            <p:nvSpPr>
              <p:cNvPr id="54"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5"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5</a:t>
                </a:r>
                <a:endParaRPr lang="zh-CN" altLang="en-US" sz="2100" dirty="0">
                  <a:solidFill>
                    <a:srgbClr val="FFB850"/>
                  </a:solidFill>
                  <a:latin typeface="Impact" panose="020B0806030902050204" pitchFamily="34" charset="0"/>
                </a:endParaRPr>
              </a:p>
            </p:txBody>
          </p:sp>
        </p:grpSp>
      </p:grpSp>
      <p:grpSp>
        <p:nvGrpSpPr>
          <p:cNvPr id="58" name="Group 57"/>
          <p:cNvGrpSpPr/>
          <p:nvPr/>
        </p:nvGrpSpPr>
        <p:grpSpPr>
          <a:xfrm>
            <a:off x="694875" y="2214090"/>
            <a:ext cx="10138225" cy="2961989"/>
            <a:chOff x="694875" y="2214090"/>
            <a:chExt cx="10138225" cy="2961989"/>
          </a:xfrm>
        </p:grpSpPr>
        <p:graphicFrame>
          <p:nvGraphicFramePr>
            <p:cNvPr id="2" name="Object 1"/>
            <p:cNvGraphicFramePr>
              <a:graphicFrameLocks noChangeAspect="1"/>
            </p:cNvGraphicFramePr>
            <p:nvPr/>
          </p:nvGraphicFramePr>
          <p:xfrm>
            <a:off x="869771" y="2966077"/>
            <a:ext cx="2864029" cy="865775"/>
          </p:xfrm>
          <a:graphic>
            <a:graphicData uri="http://schemas.openxmlformats.org/presentationml/2006/ole">
              <mc:AlternateContent xmlns:mc="http://schemas.openxmlformats.org/markup-compatibility/2006">
                <mc:Choice xmlns:v="urn:schemas-microsoft-com:vml" Requires="v">
                  <p:oleObj spid="_x0000_s12369" r:id="rId3" imgW="1409065" imgH="482600" progId="Equation.DSMT4">
                    <p:embed/>
                  </p:oleObj>
                </mc:Choice>
                <mc:Fallback>
                  <p:oleObj r:id="rId3" imgW="1409065" imgH="4826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771" y="2966077"/>
                          <a:ext cx="2864029" cy="865775"/>
                        </a:xfrm>
                        <a:prstGeom prst="rect">
                          <a:avLst/>
                        </a:prstGeom>
                        <a:noFill/>
                      </p:spPr>
                    </p:pic>
                  </p:oleObj>
                </mc:Fallback>
              </mc:AlternateContent>
            </a:graphicData>
          </a:graphic>
        </p:graphicFrame>
        <p:graphicFrame>
          <p:nvGraphicFramePr>
            <p:cNvPr id="17" name="Object 16"/>
            <p:cNvGraphicFramePr>
              <a:graphicFrameLocks noChangeAspect="1"/>
            </p:cNvGraphicFramePr>
            <p:nvPr/>
          </p:nvGraphicFramePr>
          <p:xfrm>
            <a:off x="3993021" y="2913249"/>
            <a:ext cx="6840079" cy="918603"/>
          </p:xfrm>
          <a:graphic>
            <a:graphicData uri="http://schemas.openxmlformats.org/presentationml/2006/ole">
              <mc:AlternateContent xmlns:mc="http://schemas.openxmlformats.org/markup-compatibility/2006">
                <mc:Choice xmlns:v="urn:schemas-microsoft-com:vml" Requires="v">
                  <p:oleObj spid="_x0000_s12370" r:id="rId5" imgW="3213100" imgH="457200" progId="Equation.DSMT4">
                    <p:embed/>
                  </p:oleObj>
                </mc:Choice>
                <mc:Fallback>
                  <p:oleObj r:id="rId5" imgW="3213100" imgH="4572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3021" y="2913249"/>
                          <a:ext cx="6840079" cy="918603"/>
                        </a:xfrm>
                        <a:prstGeom prst="rect">
                          <a:avLst/>
                        </a:prstGeom>
                        <a:noFill/>
                      </p:spPr>
                    </p:pic>
                  </p:oleObj>
                </mc:Fallback>
              </mc:AlternateContent>
            </a:graphicData>
          </a:graphic>
        </p:graphicFrame>
        <p:graphicFrame>
          <p:nvGraphicFramePr>
            <p:cNvPr id="22" name="Object 21"/>
            <p:cNvGraphicFramePr>
              <a:graphicFrameLocks noChangeAspect="1"/>
            </p:cNvGraphicFramePr>
            <p:nvPr/>
          </p:nvGraphicFramePr>
          <p:xfrm>
            <a:off x="3993021" y="4336823"/>
            <a:ext cx="1823579" cy="839256"/>
          </p:xfrm>
          <a:graphic>
            <a:graphicData uri="http://schemas.openxmlformats.org/presentationml/2006/ole">
              <mc:AlternateContent xmlns:mc="http://schemas.openxmlformats.org/markup-compatibility/2006">
                <mc:Choice xmlns:v="urn:schemas-microsoft-com:vml" Requires="v">
                  <p:oleObj spid="_x0000_s12371" r:id="rId7" imgW="862965" imgH="431800" progId="Equation.DSMT4">
                    <p:embed/>
                  </p:oleObj>
                </mc:Choice>
                <mc:Fallback>
                  <p:oleObj r:id="rId7" imgW="862965" imgH="43180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3021" y="4336823"/>
                          <a:ext cx="1823579" cy="839256"/>
                        </a:xfrm>
                        <a:prstGeom prst="rect">
                          <a:avLst/>
                        </a:prstGeom>
                        <a:noFill/>
                      </p:spPr>
                    </p:pic>
                  </p:oleObj>
                </mc:Fallback>
              </mc:AlternateContent>
            </a:graphicData>
          </a:graphic>
        </p:graphicFrame>
        <p:sp>
          <p:nvSpPr>
            <p:cNvPr id="23" name="Rectangle 7"/>
            <p:cNvSpPr>
              <a:spLocks noChangeArrowheads="1"/>
            </p:cNvSpPr>
            <p:nvPr/>
          </p:nvSpPr>
          <p:spPr bwMode="auto">
            <a:xfrm>
              <a:off x="694875" y="2214090"/>
              <a:ext cx="65962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000" b="0" i="0" u="none" strike="noStrike" cap="none" normalizeH="0" baseline="0" dirty="0">
                  <a:ln>
                    <a:noFill/>
                  </a:ln>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Phương trình Arrhenius viết cho phản ứng như sau:</a:t>
              </a:r>
              <a:endParaRPr kumimoji="0" lang="en-US" altLang="en-US" sz="2000" b="0" i="0" u="none" strike="noStrike" cap="none" normalizeH="0" baseline="0" dirty="0">
                <a:ln>
                  <a:noFill/>
                </a:ln>
                <a:solidFill>
                  <a:schemeClr val="tx1"/>
                </a:solidFill>
                <a:effectLs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72"/>
          <p:cNvSpPr/>
          <p:nvPr/>
        </p:nvSpPr>
        <p:spPr>
          <a:xfrm>
            <a:off x="433227" y="984331"/>
            <a:ext cx="11025786" cy="1226421"/>
          </a:xfrm>
          <a:prstGeom prst="roundRect">
            <a:avLst>
              <a:gd name="adj" fmla="val 2111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Aft>
                <a:spcPts val="400"/>
              </a:spcAft>
              <a:tabLst>
                <a:tab pos="1125855" algn="l"/>
              </a:tabLst>
            </a:pPr>
            <a:r>
              <a:rPr lang="en-US" sz="2000" b="1" dirty="0">
                <a:solidFill>
                  <a:schemeClr val="bg1"/>
                </a:solidFill>
                <a:latin typeface="Times New Roman" panose="02020603050405020304" pitchFamily="18" charset="0"/>
                <a:cs typeface="Times New Roman" panose="02020603050405020304" pitchFamily="18" charset="0"/>
              </a:rPr>
              <a:t>Câu 2: </a:t>
            </a:r>
            <a:r>
              <a:rPr lang="en-US" sz="2000" dirty="0">
                <a:solidFill>
                  <a:schemeClr val="bg1"/>
                </a:solidFill>
                <a:latin typeface="Times New Roman" panose="02020603050405020304" pitchFamily="18" charset="0"/>
                <a:cs typeface="Times New Roman" panose="02020603050405020304" pitchFamily="18" charset="0"/>
              </a:rPr>
              <a:t>Cho hằng số tốc độ của một phản ứng là 11 M</a:t>
            </a:r>
            <a:r>
              <a:rPr lang="en-US" sz="2000" baseline="30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 S</a:t>
            </a:r>
            <a:r>
              <a:rPr lang="en-US" sz="2000" baseline="30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 tại nhiệt độ 345K và hằng số thực nghiệm Arrhenius là 20 M</a:t>
            </a:r>
            <a:r>
              <a:rPr lang="en-US" sz="2000" baseline="30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.S</a:t>
            </a:r>
            <a:r>
              <a:rPr lang="en-US" sz="2000" baseline="30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.Tính năng lượng hoạt hoá của phản ứng trên.</a:t>
            </a:r>
          </a:p>
        </p:txBody>
      </p:sp>
      <p:grpSp>
        <p:nvGrpSpPr>
          <p:cNvPr id="17" name="Group 16"/>
          <p:cNvGrpSpPr/>
          <p:nvPr/>
        </p:nvGrpSpPr>
        <p:grpSpPr>
          <a:xfrm>
            <a:off x="686123" y="158283"/>
            <a:ext cx="4000177" cy="579593"/>
            <a:chOff x="686123" y="158283"/>
            <a:chExt cx="4000177" cy="579593"/>
          </a:xfrm>
        </p:grpSpPr>
        <p:sp>
          <p:nvSpPr>
            <p:cNvPr id="30"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34" name="组合 7"/>
            <p:cNvGrpSpPr/>
            <p:nvPr/>
          </p:nvGrpSpPr>
          <p:grpSpPr>
            <a:xfrm>
              <a:off x="985628" y="327712"/>
              <a:ext cx="96284" cy="91451"/>
              <a:chOff x="4486616" y="3001075"/>
              <a:chExt cx="274695" cy="274699"/>
            </a:xfrm>
          </p:grpSpPr>
          <p:sp>
            <p:nvSpPr>
              <p:cNvPr id="3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7" name="组合 10"/>
            <p:cNvGrpSpPr/>
            <p:nvPr/>
          </p:nvGrpSpPr>
          <p:grpSpPr>
            <a:xfrm>
              <a:off x="686123" y="327712"/>
              <a:ext cx="96284" cy="91451"/>
              <a:chOff x="4486616" y="3001075"/>
              <a:chExt cx="274695" cy="274699"/>
            </a:xfrm>
          </p:grpSpPr>
          <p:sp>
            <p:nvSpPr>
              <p:cNvPr id="3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0" name="组合 13"/>
            <p:cNvGrpSpPr/>
            <p:nvPr/>
          </p:nvGrpSpPr>
          <p:grpSpPr>
            <a:xfrm>
              <a:off x="752680" y="334670"/>
              <a:ext cx="234183" cy="45719"/>
              <a:chOff x="4318304" y="3089060"/>
              <a:chExt cx="384317" cy="61430"/>
            </a:xfrm>
          </p:grpSpPr>
          <p:sp>
            <p:nvSpPr>
              <p:cNvPr id="4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43" name="文本框 16"/>
            <p:cNvSpPr txBox="1"/>
            <p:nvPr/>
          </p:nvSpPr>
          <p:spPr>
            <a:xfrm>
              <a:off x="1533737" y="158283"/>
              <a:ext cx="3152563" cy="458074"/>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 tập – vận dụng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44" name="组合 26"/>
            <p:cNvGrpSpPr/>
            <p:nvPr/>
          </p:nvGrpSpPr>
          <p:grpSpPr>
            <a:xfrm>
              <a:off x="1275439" y="240330"/>
              <a:ext cx="369504" cy="415498"/>
              <a:chOff x="5011704" y="2817803"/>
              <a:chExt cx="606391" cy="717910"/>
            </a:xfrm>
          </p:grpSpPr>
          <p:sp>
            <p:nvSpPr>
              <p:cNvPr id="4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6"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5</a:t>
                </a:r>
                <a:endParaRPr lang="zh-CN" altLang="en-US" sz="2100" dirty="0">
                  <a:solidFill>
                    <a:srgbClr val="FFB850"/>
                  </a:solidFill>
                  <a:latin typeface="Impact" panose="020B0806030902050204" pitchFamily="34" charset="0"/>
                </a:endParaRPr>
              </a:p>
            </p:txBody>
          </p:sp>
        </p:grpSp>
      </p:grpSp>
      <p:grpSp>
        <p:nvGrpSpPr>
          <p:cNvPr id="48" name="Group 47"/>
          <p:cNvGrpSpPr/>
          <p:nvPr/>
        </p:nvGrpSpPr>
        <p:grpSpPr>
          <a:xfrm>
            <a:off x="813979" y="2365037"/>
            <a:ext cx="7717507" cy="2341358"/>
            <a:chOff x="813979" y="2365037"/>
            <a:chExt cx="5918237" cy="2341358"/>
          </a:xfrm>
        </p:grpSpPr>
        <p:sp>
          <p:nvSpPr>
            <p:cNvPr id="18" name="Rectangle 17"/>
            <p:cNvSpPr/>
            <p:nvPr/>
          </p:nvSpPr>
          <p:spPr>
            <a:xfrm>
              <a:off x="813979" y="2365037"/>
              <a:ext cx="3959995" cy="446276"/>
            </a:xfrm>
            <a:prstGeom prst="rect">
              <a:avLst/>
            </a:prstGeom>
          </p:spPr>
          <p:txBody>
            <a:bodyPr wrap="none">
              <a:spAutoFit/>
            </a:bodyPr>
            <a:lstStyle/>
            <a:p>
              <a:pPr algn="just">
                <a:lnSpc>
                  <a:spcPct val="115000"/>
                </a:lnSpc>
                <a:tabLst>
                  <a:tab pos="18034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Phương trình kinh nghiệm Arrhenius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0" name="Object 19"/>
            <p:cNvGraphicFramePr>
              <a:graphicFrameLocks noChangeAspect="1"/>
            </p:cNvGraphicFramePr>
            <p:nvPr/>
          </p:nvGraphicFramePr>
          <p:xfrm>
            <a:off x="1972615" y="2965598"/>
            <a:ext cx="4050882" cy="853892"/>
          </p:xfrm>
          <a:graphic>
            <a:graphicData uri="http://schemas.openxmlformats.org/presentationml/2006/ole">
              <mc:AlternateContent xmlns:mc="http://schemas.openxmlformats.org/markup-compatibility/2006">
                <mc:Choice xmlns:v="urn:schemas-microsoft-com:vml" Requires="v">
                  <p:oleObj spid="_x0000_s13372" r:id="rId3" imgW="1981200" imgH="419100" progId="Equation.DSMT4">
                    <p:embed/>
                  </p:oleObj>
                </mc:Choice>
                <mc:Fallback>
                  <p:oleObj r:id="rId3" imgW="1981200" imgH="41910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615" y="2965598"/>
                          <a:ext cx="4050882" cy="853892"/>
                        </a:xfrm>
                        <a:prstGeom prst="rect">
                          <a:avLst/>
                        </a:prstGeom>
                        <a:noFill/>
                      </p:spPr>
                    </p:pic>
                  </p:oleObj>
                </mc:Fallback>
              </mc:AlternateContent>
            </a:graphicData>
          </a:graphic>
        </p:graphicFrame>
        <p:graphicFrame>
          <p:nvGraphicFramePr>
            <p:cNvPr id="47" name="Object 46"/>
            <p:cNvGraphicFramePr>
              <a:graphicFrameLocks noChangeAspect="1"/>
            </p:cNvGraphicFramePr>
            <p:nvPr/>
          </p:nvGraphicFramePr>
          <p:xfrm>
            <a:off x="1972615" y="3973775"/>
            <a:ext cx="4759601" cy="732620"/>
          </p:xfrm>
          <a:graphic>
            <a:graphicData uri="http://schemas.openxmlformats.org/presentationml/2006/ole">
              <mc:AlternateContent xmlns:mc="http://schemas.openxmlformats.org/markup-compatibility/2006">
                <mc:Choice xmlns:v="urn:schemas-microsoft-com:vml" Requires="v">
                  <p:oleObj spid="_x0000_s13373" r:id="rId5" imgW="2730500" imgH="393700" progId="Equation.DSMT4">
                    <p:embed/>
                  </p:oleObj>
                </mc:Choice>
                <mc:Fallback>
                  <p:oleObj r:id="rId5" imgW="2730500" imgH="393700"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2615" y="3973775"/>
                          <a:ext cx="4759601" cy="732620"/>
                        </a:xfrm>
                        <a:prstGeom prst="rect">
                          <a:avLst/>
                        </a:prstGeom>
                        <a:noFill/>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anim calcmode="lin" valueType="num">
                                      <p:cBhvr>
                                        <p:cTn id="13" dur="500" fill="hold"/>
                                        <p:tgtEl>
                                          <p:spTgt spid="48"/>
                                        </p:tgtEl>
                                        <p:attrNameLst>
                                          <p:attrName>ppt_x</p:attrName>
                                        </p:attrNameLst>
                                      </p:cBhvr>
                                      <p:tavLst>
                                        <p:tav tm="0">
                                          <p:val>
                                            <p:strVal val="#ppt_x"/>
                                          </p:val>
                                        </p:tav>
                                        <p:tav tm="100000">
                                          <p:val>
                                            <p:strVal val="#ppt_x"/>
                                          </p:val>
                                        </p:tav>
                                      </p:tavLst>
                                    </p:anim>
                                    <p:anim calcmode="lin" valueType="num">
                                      <p:cBhvr>
                                        <p:cTn id="1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Rounded Rectangle 72"/>
              <p:cNvSpPr/>
              <p:nvPr/>
            </p:nvSpPr>
            <p:spPr>
              <a:xfrm>
                <a:off x="1086224" y="946619"/>
                <a:ext cx="10013576" cy="1419622"/>
              </a:xfrm>
              <a:prstGeom prst="roundRect">
                <a:avLst>
                  <a:gd name="adj" fmla="val 21110"/>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tabLst>
                    <a:tab pos="1125855" algn="l"/>
                  </a:tabLst>
                </a:pPr>
                <a:r>
                  <a:rPr lang="en-US" sz="2000" b="1" dirty="0">
                    <a:solidFill>
                      <a:schemeClr val="bg1"/>
                    </a:solidFill>
                    <a:latin typeface="Times New Roman" panose="02020603050405020304" pitchFamily="18" charset="0"/>
                    <a:cs typeface="Times New Roman" panose="02020603050405020304" pitchFamily="18" charset="0"/>
                  </a:rPr>
                  <a:t>Câu 3: </a:t>
                </a:r>
                <a:r>
                  <a:rPr lang="en-US" sz="2000" dirty="0">
                    <a:solidFill>
                      <a:schemeClr val="bg1"/>
                    </a:solidFill>
                    <a:latin typeface="Times New Roman" panose="02020603050405020304" pitchFamily="18" charset="0"/>
                    <a:cs typeface="Times New Roman" panose="02020603050405020304" pitchFamily="18" charset="0"/>
                  </a:rPr>
                  <a:t>Tìm hằng số tốc độ phản ứng k ở 273K của phản ứng phân hủy.</a:t>
                </a:r>
              </a:p>
              <a:p>
                <a:pPr marL="1206500" marR="0" indent="254000">
                  <a:spcBef>
                    <a:spcPts val="0"/>
                  </a:spcBef>
                  <a:spcAft>
                    <a:spcPts val="600"/>
                  </a:spcAft>
                </a:pPr>
                <a:r>
                  <a:rPr lang="en-US" sz="2000" dirty="0">
                    <a:solidFill>
                      <a:schemeClr val="bg1"/>
                    </a:solidFill>
                    <a:latin typeface="Times New Roman" panose="02020603050405020304" pitchFamily="18" charset="0"/>
                    <a:cs typeface="Times New Roman" panose="02020603050405020304" pitchFamily="18" charset="0"/>
                  </a:rPr>
                  <a:t>N</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O</a:t>
                </a:r>
                <a:r>
                  <a:rPr lang="en-US" sz="2000" baseline="-25000" dirty="0">
                    <a:solidFill>
                      <a:schemeClr val="bg1"/>
                    </a:solidFill>
                    <a:latin typeface="Times New Roman" panose="02020603050405020304" pitchFamily="18" charset="0"/>
                    <a:cs typeface="Times New Roman" panose="02020603050405020304" pitchFamily="18" charset="0"/>
                  </a:rPr>
                  <a:t>5</a:t>
                </a:r>
                <a:r>
                  <a:rPr lang="en-US" sz="2000" dirty="0">
                    <a:solidFill>
                      <a:schemeClr val="bg1"/>
                    </a:solidFill>
                    <a:latin typeface="Times New Roman" panose="02020603050405020304" pitchFamily="18" charset="0"/>
                    <a:cs typeface="Times New Roman" panose="02020603050405020304" pitchFamily="18" charset="0"/>
                  </a:rPr>
                  <a:t> (g) →  N</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O</a:t>
                </a:r>
                <a:r>
                  <a:rPr lang="en-US" sz="2000" baseline="-25000" dirty="0">
                    <a:solidFill>
                      <a:schemeClr val="bg1"/>
                    </a:solidFill>
                    <a:latin typeface="Times New Roman" panose="02020603050405020304" pitchFamily="18" charset="0"/>
                    <a:cs typeface="Times New Roman" panose="02020603050405020304" pitchFamily="18" charset="0"/>
                  </a:rPr>
                  <a:t>4</a:t>
                </a:r>
                <a:r>
                  <a:rPr lang="en-US" sz="2000" dirty="0">
                    <a:solidFill>
                      <a:schemeClr val="bg1"/>
                    </a:solidFill>
                    <a:latin typeface="Times New Roman" panose="02020603050405020304" pitchFamily="18" charset="0"/>
                    <a:cs typeface="Times New Roman" panose="02020603050405020304" pitchFamily="18" charset="0"/>
                  </a:rPr>
                  <a:t> (g) +   </a:t>
                </a:r>
                <a14:m>
                  <m:oMath xmlns:m="http://schemas.openxmlformats.org/officeDocument/2006/math">
                    <m:f>
                      <m:fPr>
                        <m:ctrlPr>
                          <a:rPr lang="en-US" sz="2000" i="1" smtClean="0">
                            <a:solidFill>
                              <a:schemeClr val="bg1"/>
                            </a:solidFill>
                            <a:latin typeface="Cambria Math" panose="02040503050406030204" pitchFamily="18" charset="0"/>
                            <a:cs typeface="Times New Roman" panose="02020603050405020304" pitchFamily="18" charset="0"/>
                          </a:rPr>
                        </m:ctrlPr>
                      </m:fPr>
                      <m:num>
                        <m:r>
                          <a:rPr lang="en-US" sz="2000" b="0" i="1" smtClean="0">
                            <a:solidFill>
                              <a:schemeClr val="bg1"/>
                            </a:solidFill>
                            <a:latin typeface="Cambria Math" panose="02040503050406030204" pitchFamily="18" charset="0"/>
                            <a:cs typeface="Times New Roman" panose="02020603050405020304" pitchFamily="18" charset="0"/>
                          </a:rPr>
                          <m:t>1</m:t>
                        </m:r>
                      </m:num>
                      <m:den>
                        <m:r>
                          <a:rPr lang="en-US" sz="2000" b="0" i="1" smtClean="0">
                            <a:solidFill>
                              <a:schemeClr val="bg1"/>
                            </a:solidFill>
                            <a:latin typeface="Cambria Math" panose="02040503050406030204" pitchFamily="18" charset="0"/>
                            <a:cs typeface="Times New Roman" panose="02020603050405020304" pitchFamily="18" charset="0"/>
                          </a:rPr>
                          <m:t>2</m:t>
                        </m:r>
                      </m:den>
                    </m:f>
                  </m:oMath>
                </a14:m>
                <a:r>
                  <a:rPr lang="en-US" sz="2000" dirty="0">
                    <a:solidFill>
                      <a:schemeClr val="bg1"/>
                    </a:solidFill>
                    <a:latin typeface="Times New Roman" panose="02020603050405020304" pitchFamily="18" charset="0"/>
                    <a:cs typeface="Times New Roman" panose="02020603050405020304" pitchFamily="18" charset="0"/>
                  </a:rPr>
                  <a:t>  O</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(g)</a:t>
                </a:r>
              </a:p>
              <a:p>
                <a:pPr indent="254000" algn="just">
                  <a:spcAft>
                    <a:spcPts val="400"/>
                  </a:spcAft>
                </a:pPr>
                <a:r>
                  <a:rPr lang="en-US" sz="2000" dirty="0">
                    <a:solidFill>
                      <a:schemeClr val="bg1"/>
                    </a:solidFill>
                    <a:latin typeface="Times New Roman" panose="02020603050405020304" pitchFamily="18" charset="0"/>
                    <a:cs typeface="Times New Roman" panose="02020603050405020304" pitchFamily="18" charset="0"/>
                  </a:rPr>
                  <a:t>Biết rằng ở 300K, năng lượng hoạt hoá là 111 kj/mol và hằng số tốc độ phản ứng là 10</a:t>
                </a:r>
                <a:r>
                  <a:rPr lang="en-US" sz="2000" baseline="30000" dirty="0">
                    <a:solidFill>
                      <a:schemeClr val="bg1"/>
                    </a:solidFill>
                    <a:latin typeface="Times New Roman" panose="02020603050405020304" pitchFamily="18" charset="0"/>
                    <a:cs typeface="Times New Roman" panose="02020603050405020304" pitchFamily="18" charset="0"/>
                  </a:rPr>
                  <a:t>-10</a:t>
                </a:r>
                <a:r>
                  <a:rPr lang="en-US" sz="2000" dirty="0">
                    <a:solidFill>
                      <a:schemeClr val="bg1"/>
                    </a:solidFill>
                    <a:latin typeface="Times New Roman" panose="02020603050405020304" pitchFamily="18" charset="0"/>
                    <a:cs typeface="Times New Roman" panose="02020603050405020304" pitchFamily="18" charset="0"/>
                  </a:rPr>
                  <a:t>s</a:t>
                </a:r>
                <a:r>
                  <a:rPr lang="en-US" sz="2000" baseline="30000" dirty="0">
                    <a:solidFill>
                      <a:schemeClr val="bg1"/>
                    </a:solidFill>
                    <a:latin typeface="Times New Roman" panose="02020603050405020304" pitchFamily="18" charset="0"/>
                    <a:cs typeface="Times New Roman" panose="02020603050405020304" pitchFamily="18" charset="0"/>
                  </a:rPr>
                  <a:t>-1</a:t>
                </a:r>
                <a:endParaRPr lang="en-US" sz="2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2" name="Rounded Rectangle 72"/>
              <p:cNvSpPr>
                <a:spLocks noRot="1" noChangeAspect="1" noMove="1" noResize="1" noEditPoints="1" noAdjustHandles="1" noChangeArrowheads="1" noChangeShapeType="1" noTextEdit="1"/>
              </p:cNvSpPr>
              <p:nvPr/>
            </p:nvSpPr>
            <p:spPr>
              <a:xfrm>
                <a:off x="1086224" y="946619"/>
                <a:ext cx="10013576" cy="1419622"/>
              </a:xfrm>
              <a:prstGeom prst="roundRect">
                <a:avLst>
                  <a:gd name="adj" fmla="val 21110"/>
                </a:avLst>
              </a:prstGeom>
              <a:blipFill rotWithShape="1">
                <a:blip r:embed="rId3"/>
                <a:stretch>
                  <a:fillRect l="-4" t="-33" b="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grpSp>
        <p:nvGrpSpPr>
          <p:cNvPr id="25" name="Group 24"/>
          <p:cNvGrpSpPr/>
          <p:nvPr/>
        </p:nvGrpSpPr>
        <p:grpSpPr>
          <a:xfrm>
            <a:off x="686123" y="158283"/>
            <a:ext cx="4000177" cy="579593"/>
            <a:chOff x="686123" y="158283"/>
            <a:chExt cx="4000177" cy="579593"/>
          </a:xfrm>
        </p:grpSpPr>
        <p:sp>
          <p:nvSpPr>
            <p:cNvPr id="26"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latin typeface="Times New Roman" panose="02020603050405020304" pitchFamily="18" charset="0"/>
                <a:cs typeface="Times New Roman" panose="02020603050405020304" pitchFamily="18" charset="0"/>
              </a:endParaRPr>
            </a:p>
          </p:txBody>
        </p:sp>
        <p:grpSp>
          <p:nvGrpSpPr>
            <p:cNvPr id="32" name="组合 7"/>
            <p:cNvGrpSpPr/>
            <p:nvPr/>
          </p:nvGrpSpPr>
          <p:grpSpPr>
            <a:xfrm>
              <a:off x="985628" y="327712"/>
              <a:ext cx="96284" cy="91451"/>
              <a:chOff x="4486616" y="3001075"/>
              <a:chExt cx="274695" cy="274699"/>
            </a:xfrm>
          </p:grpSpPr>
          <p:sp>
            <p:nvSpPr>
              <p:cNvPr id="44"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45"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33" name="组合 10"/>
            <p:cNvGrpSpPr/>
            <p:nvPr/>
          </p:nvGrpSpPr>
          <p:grpSpPr>
            <a:xfrm>
              <a:off x="686123" y="327712"/>
              <a:ext cx="96284" cy="91451"/>
              <a:chOff x="4486616" y="3001075"/>
              <a:chExt cx="274695" cy="274699"/>
            </a:xfrm>
          </p:grpSpPr>
          <p:sp>
            <p:nvSpPr>
              <p:cNvPr id="42"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43"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35" name="组合 13"/>
            <p:cNvGrpSpPr/>
            <p:nvPr/>
          </p:nvGrpSpPr>
          <p:grpSpPr>
            <a:xfrm>
              <a:off x="752680" y="334670"/>
              <a:ext cx="234183" cy="45719"/>
              <a:chOff x="4318304" y="3089060"/>
              <a:chExt cx="384317" cy="61430"/>
            </a:xfrm>
          </p:grpSpPr>
          <p:sp>
            <p:nvSpPr>
              <p:cNvPr id="40"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41"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36" name="文本框 16"/>
            <p:cNvSpPr txBox="1"/>
            <p:nvPr/>
          </p:nvSpPr>
          <p:spPr>
            <a:xfrm>
              <a:off x="1533737" y="158283"/>
              <a:ext cx="3152563" cy="507831"/>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 tập – vận dụng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37" name="组合 26"/>
            <p:cNvGrpSpPr/>
            <p:nvPr/>
          </p:nvGrpSpPr>
          <p:grpSpPr>
            <a:xfrm>
              <a:off x="1275439" y="240330"/>
              <a:ext cx="369504" cy="415498"/>
              <a:chOff x="5011704" y="2817803"/>
              <a:chExt cx="606391" cy="717910"/>
            </a:xfrm>
          </p:grpSpPr>
          <p:sp>
            <p:nvSpPr>
              <p:cNvPr id="38"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Times New Roman" panose="02020603050405020304" pitchFamily="18" charset="0"/>
                  <a:cs typeface="Times New Roman" panose="02020603050405020304" pitchFamily="18" charset="0"/>
                </a:endParaRPr>
              </a:p>
            </p:txBody>
          </p:sp>
          <p:sp>
            <p:nvSpPr>
              <p:cNvPr id="39"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Times New Roman" panose="02020603050405020304" pitchFamily="18" charset="0"/>
                    <a:cs typeface="Times New Roman" panose="02020603050405020304" pitchFamily="18" charset="0"/>
                  </a:rPr>
                  <a:t>5</a:t>
                </a:r>
                <a:endParaRPr lang="zh-CN" altLang="en-US" sz="2100" dirty="0">
                  <a:solidFill>
                    <a:srgbClr val="FFB850"/>
                  </a:solidFill>
                  <a:latin typeface="Times New Roman" panose="02020603050405020304" pitchFamily="18" charset="0"/>
                  <a:cs typeface="Times New Roman" panose="02020603050405020304" pitchFamily="18" charset="0"/>
                </a:endParaRPr>
              </a:p>
            </p:txBody>
          </p:sp>
        </p:grpSp>
      </p:grpSp>
      <p:grpSp>
        <p:nvGrpSpPr>
          <p:cNvPr id="50" name="Group 49"/>
          <p:cNvGrpSpPr/>
          <p:nvPr/>
        </p:nvGrpSpPr>
        <p:grpSpPr>
          <a:xfrm>
            <a:off x="1081913" y="2615878"/>
            <a:ext cx="10339925" cy="2514922"/>
            <a:chOff x="1081913" y="2615878"/>
            <a:chExt cx="10339925" cy="2514922"/>
          </a:xfrm>
        </p:grpSpPr>
        <p:sp>
          <p:nvSpPr>
            <p:cNvPr id="23" name="文本框 8"/>
            <p:cNvSpPr txBox="1"/>
            <p:nvPr/>
          </p:nvSpPr>
          <p:spPr>
            <a:xfrm>
              <a:off x="1081913" y="2615878"/>
              <a:ext cx="10339925" cy="377026"/>
            </a:xfrm>
            <a:prstGeom prst="rect">
              <a:avLst/>
            </a:prstGeom>
            <a:solidFill>
              <a:schemeClr val="bg1"/>
            </a:solid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Phương trình Arrhenius cho phản ứng ở 2 nhiệt độ khác nhau</a:t>
              </a:r>
            </a:p>
          </p:txBody>
        </p:sp>
        <p:graphicFrame>
          <p:nvGraphicFramePr>
            <p:cNvPr id="2" name="Object 1"/>
            <p:cNvGraphicFramePr>
              <a:graphicFrameLocks noChangeAspect="1"/>
            </p:cNvGraphicFramePr>
            <p:nvPr/>
          </p:nvGraphicFramePr>
          <p:xfrm>
            <a:off x="1275438" y="3143162"/>
            <a:ext cx="3023931" cy="775655"/>
          </p:xfrm>
          <a:graphic>
            <a:graphicData uri="http://schemas.openxmlformats.org/presentationml/2006/ole">
              <mc:AlternateContent xmlns:mc="http://schemas.openxmlformats.org/markup-compatibility/2006">
                <mc:Choice xmlns:v="urn:schemas-microsoft-com:vml" Requires="v">
                  <p:oleObj spid="_x0000_s14447" r:id="rId4" imgW="1409065" imgH="482600" progId="Equation.DSMT4">
                    <p:embed/>
                  </p:oleObj>
                </mc:Choice>
                <mc:Fallback>
                  <p:oleObj r:id="rId4" imgW="1409065" imgH="482600" progId="Equation.DSMT4">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5438" y="3143162"/>
                          <a:ext cx="3023931" cy="775655"/>
                        </a:xfrm>
                        <a:prstGeom prst="rect">
                          <a:avLst/>
                        </a:prstGeom>
                        <a:noFill/>
                      </p:spPr>
                    </p:pic>
                  </p:oleObj>
                </mc:Fallback>
              </mc:AlternateContent>
            </a:graphicData>
          </a:graphic>
        </p:graphicFrame>
        <p:graphicFrame>
          <p:nvGraphicFramePr>
            <p:cNvPr id="18" name="Object 17"/>
            <p:cNvGraphicFramePr>
              <a:graphicFrameLocks noChangeAspect="1"/>
            </p:cNvGraphicFramePr>
            <p:nvPr/>
          </p:nvGraphicFramePr>
          <p:xfrm>
            <a:off x="4686301" y="3173827"/>
            <a:ext cx="5867400" cy="798965"/>
          </p:xfrm>
          <a:graphic>
            <a:graphicData uri="http://schemas.openxmlformats.org/presentationml/2006/ole">
              <mc:AlternateContent xmlns:mc="http://schemas.openxmlformats.org/markup-compatibility/2006">
                <mc:Choice xmlns:v="urn:schemas-microsoft-com:vml" Requires="v">
                  <p:oleObj spid="_x0000_s14448" r:id="rId6" imgW="2616200" imgH="457200" progId="Equation.DSMT4">
                    <p:embed/>
                  </p:oleObj>
                </mc:Choice>
                <mc:Fallback>
                  <p:oleObj r:id="rId6" imgW="2616200" imgH="4572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6301" y="3173827"/>
                          <a:ext cx="5867400" cy="798965"/>
                        </a:xfrm>
                        <a:prstGeom prst="rect">
                          <a:avLst/>
                        </a:prstGeom>
                        <a:noFill/>
                      </p:spPr>
                    </p:pic>
                  </p:oleObj>
                </mc:Fallback>
              </mc:AlternateContent>
            </a:graphicData>
          </a:graphic>
        </p:graphicFrame>
        <p:graphicFrame>
          <p:nvGraphicFramePr>
            <p:cNvPr id="19" name="Object 18"/>
            <p:cNvGraphicFramePr>
              <a:graphicFrameLocks noChangeAspect="1"/>
            </p:cNvGraphicFramePr>
            <p:nvPr/>
          </p:nvGraphicFramePr>
          <p:xfrm>
            <a:off x="1302036" y="4356967"/>
            <a:ext cx="1842460" cy="773833"/>
          </p:xfrm>
          <a:graphic>
            <a:graphicData uri="http://schemas.openxmlformats.org/presentationml/2006/ole">
              <mc:AlternateContent xmlns:mc="http://schemas.openxmlformats.org/markup-compatibility/2006">
                <mc:Choice xmlns:v="urn:schemas-microsoft-com:vml" Requires="v">
                  <p:oleObj spid="_x0000_s14449" r:id="rId8" imgW="685800" imgH="431800" progId="Equation.DSMT4">
                    <p:embed/>
                  </p:oleObj>
                </mc:Choice>
                <mc:Fallback>
                  <p:oleObj r:id="rId8" imgW="685800" imgH="4318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2036" y="4356967"/>
                          <a:ext cx="1842460" cy="773833"/>
                        </a:xfrm>
                        <a:prstGeom prst="rect">
                          <a:avLst/>
                        </a:prstGeom>
                        <a:noFill/>
                      </p:spPr>
                    </p:pic>
                  </p:oleObj>
                </mc:Fallback>
              </mc:AlternateContent>
            </a:graphicData>
          </a:graphic>
        </p:graphicFrame>
        <p:graphicFrame>
          <p:nvGraphicFramePr>
            <p:cNvPr id="20" name="Object 19"/>
            <p:cNvGraphicFramePr>
              <a:graphicFrameLocks noChangeAspect="1"/>
            </p:cNvGraphicFramePr>
            <p:nvPr/>
          </p:nvGraphicFramePr>
          <p:xfrm>
            <a:off x="3900487" y="4455370"/>
            <a:ext cx="5027613" cy="501671"/>
          </p:xfrm>
          <a:graphic>
            <a:graphicData uri="http://schemas.openxmlformats.org/presentationml/2006/ole">
              <mc:AlternateContent xmlns:mc="http://schemas.openxmlformats.org/markup-compatibility/2006">
                <mc:Choice xmlns:v="urn:schemas-microsoft-com:vml" Requires="v">
                  <p:oleObj spid="_x0000_s14450" r:id="rId10" imgW="2108200" imgH="241300" progId="Equation.DSMT4">
                    <p:embed/>
                  </p:oleObj>
                </mc:Choice>
                <mc:Fallback>
                  <p:oleObj r:id="rId10" imgW="2108200" imgH="241300" progId="Equation.DSMT4">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0487" y="4455370"/>
                          <a:ext cx="5027613" cy="501671"/>
                        </a:xfrm>
                        <a:prstGeom prst="rect">
                          <a:avLst/>
                        </a:prstGeom>
                        <a:noFill/>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45" y="2769721"/>
            <a:ext cx="4992154" cy="4992154"/>
          </a:xfrm>
          <a:prstGeom prst="rect">
            <a:avLst/>
          </a:prstGeom>
        </p:spPr>
      </p:pic>
      <p:grpSp>
        <p:nvGrpSpPr>
          <p:cNvPr id="7" name="组合 6"/>
          <p:cNvGrpSpPr/>
          <p:nvPr/>
        </p:nvGrpSpPr>
        <p:grpSpPr>
          <a:xfrm>
            <a:off x="5544033" y="1612707"/>
            <a:ext cx="4191695" cy="1372769"/>
            <a:chOff x="813766" y="4294149"/>
            <a:chExt cx="4191695" cy="1372769"/>
          </a:xfrm>
        </p:grpSpPr>
        <p:sp>
          <p:nvSpPr>
            <p:cNvPr id="9" name="矩形 8"/>
            <p:cNvSpPr/>
            <p:nvPr/>
          </p:nvSpPr>
          <p:spPr>
            <a:xfrm>
              <a:off x="813766" y="4294149"/>
              <a:ext cx="184731" cy="584775"/>
            </a:xfrm>
            <a:prstGeom prst="rect">
              <a:avLst/>
            </a:prstGeom>
          </p:spPr>
          <p:txBody>
            <a:bodyPr wrap="none">
              <a:spAutoFit/>
            </a:bodyPr>
            <a:lstStyle/>
            <a:p>
              <a:endParaRPr lang="zh-CN" altLang="en-US" sz="3200" b="1" dirty="0">
                <a:solidFill>
                  <a:schemeClr val="accent1"/>
                </a:solidFill>
                <a:latin typeface="造字工房悦黑（非商用）常规体" pitchFamily="2" charset="-122"/>
                <a:ea typeface="造字工房悦黑（非商用）常规体" pitchFamily="2" charset="-122"/>
              </a:endParaRPr>
            </a:p>
          </p:txBody>
        </p:sp>
        <p:sp>
          <p:nvSpPr>
            <p:cNvPr id="10" name="Text Placeholder 5"/>
            <p:cNvSpPr txBox="1"/>
            <p:nvPr/>
          </p:nvSpPr>
          <p:spPr>
            <a:xfrm>
              <a:off x="813766" y="4522035"/>
              <a:ext cx="4191695" cy="11448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KHỞI ĐỘNG </a:t>
              </a:r>
              <a:endParaRPr lang="en-US" sz="4400" b="1" dirty="0">
                <a:solidFill>
                  <a:srgbClr val="002060"/>
                </a:solidFill>
                <a:latin typeface="Times New Roman" panose="02020603050405020304" pitchFamily="18" charset="0"/>
                <a:cs typeface="Times New Roman" panose="02020603050405020304" pitchFamily="18" charset="0"/>
              </a:endParaRPr>
            </a:p>
          </p:txBody>
        </p:sp>
      </p:grpSp>
      <p:grpSp>
        <p:nvGrpSpPr>
          <p:cNvPr id="11" name="组合 10"/>
          <p:cNvGrpSpPr/>
          <p:nvPr/>
        </p:nvGrpSpPr>
        <p:grpSpPr>
          <a:xfrm>
            <a:off x="3881120" y="1429281"/>
            <a:ext cx="1556194" cy="1556194"/>
            <a:chOff x="997758" y="2442742"/>
            <a:chExt cx="1556194" cy="1556194"/>
          </a:xfrm>
        </p:grpSpPr>
        <p:grpSp>
          <p:nvGrpSpPr>
            <p:cNvPr id="12" name="组合 11"/>
            <p:cNvGrpSpPr/>
            <p:nvPr/>
          </p:nvGrpSpPr>
          <p:grpSpPr>
            <a:xfrm>
              <a:off x="997758" y="2442742"/>
              <a:ext cx="1556194" cy="1556194"/>
              <a:chOff x="3154508" y="1821271"/>
              <a:chExt cx="2785107" cy="2785102"/>
            </a:xfrm>
          </p:grpSpPr>
          <p:sp>
            <p:nvSpPr>
              <p:cNvPr id="14"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endParaRPr>
              </a:p>
            </p:txBody>
          </p:sp>
          <p:sp>
            <p:nvSpPr>
              <p:cNvPr id="15" name="Freeform 5"/>
              <p:cNvSpPr/>
              <p:nvPr/>
            </p:nvSpPr>
            <p:spPr bwMode="auto">
              <a:xfrm rot="10800000">
                <a:off x="3447677" y="2114440"/>
                <a:ext cx="2198769" cy="2198765"/>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endParaRPr>
              </a:p>
            </p:txBody>
          </p:sp>
        </p:grpSp>
        <p:sp>
          <p:nvSpPr>
            <p:cNvPr id="13" name="Freeform 7"/>
            <p:cNvSpPr>
              <a:spLocks noChangeAspect="1" noEditPoints="1"/>
            </p:cNvSpPr>
            <p:nvPr/>
          </p:nvSpPr>
          <p:spPr bwMode="auto">
            <a:xfrm>
              <a:off x="1432097" y="2948295"/>
              <a:ext cx="677075" cy="55484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Microsoft YaHei Light" panose="020B0502040204020203" pitchFamily="34" charset="-122"/>
                <a:ea typeface="Microsoft YaHei Light" panose="020B0502040204020203"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1" decel="10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686123" y="158283"/>
            <a:ext cx="4000177" cy="579593"/>
            <a:chOff x="686123" y="158283"/>
            <a:chExt cx="4000177" cy="579593"/>
          </a:xfrm>
        </p:grpSpPr>
        <p:sp>
          <p:nvSpPr>
            <p:cNvPr id="3" name="圆角矩形 6"/>
            <p:cNvSpPr/>
            <p:nvPr/>
          </p:nvSpPr>
          <p:spPr>
            <a:xfrm>
              <a:off x="915339" y="158283"/>
              <a:ext cx="3605861" cy="579593"/>
            </a:xfrm>
            <a:prstGeom prst="roundRect">
              <a:avLst>
                <a:gd name="adj" fmla="val 9976"/>
              </a:avLst>
            </a:prstGeom>
            <a:solidFill>
              <a:srgbClr val="A0508F"/>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3" name="文本框 16"/>
            <p:cNvSpPr txBox="1"/>
            <p:nvPr/>
          </p:nvSpPr>
          <p:spPr>
            <a:xfrm>
              <a:off x="1533737" y="158283"/>
              <a:ext cx="3152563" cy="507831"/>
            </a:xfrm>
            <a:prstGeom prst="rect">
              <a:avLst/>
            </a:prstGeom>
            <a:noFill/>
          </p:spPr>
          <p:txBody>
            <a:bodyPr wrap="square" rtlCol="0">
              <a:spAutoFit/>
            </a:bodyPr>
            <a:lstStyle/>
            <a:p>
              <a:pPr algn="ctr">
                <a:lnSpc>
                  <a:spcPct val="150000"/>
                </a:lnSpc>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Vận dụng</a:t>
              </a: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14" name="组合 26"/>
            <p:cNvGrpSpPr/>
            <p:nvPr/>
          </p:nvGrpSpPr>
          <p:grpSpPr>
            <a:xfrm>
              <a:off x="1275439" y="240330"/>
              <a:ext cx="369504" cy="415498"/>
              <a:chOff x="5011704" y="2817803"/>
              <a:chExt cx="606391" cy="717910"/>
            </a:xfrm>
          </p:grpSpPr>
          <p:sp>
            <p:nvSpPr>
              <p:cNvPr id="1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28"/>
              <p:cNvSpPr txBox="1"/>
              <p:nvPr/>
            </p:nvSpPr>
            <p:spPr>
              <a:xfrm>
                <a:off x="5011704" y="2817803"/>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5</a:t>
                </a:r>
                <a:endParaRPr lang="zh-CN" altLang="en-US" sz="2100" dirty="0">
                  <a:solidFill>
                    <a:srgbClr val="FFB850"/>
                  </a:solidFill>
                  <a:latin typeface="Impact" panose="020B0806030902050204" pitchFamily="34" charset="0"/>
                </a:endParaRPr>
              </a:p>
            </p:txBody>
          </p:sp>
        </p:grpSp>
      </p:grpSp>
      <p:grpSp>
        <p:nvGrpSpPr>
          <p:cNvPr id="27" name="Group 2"/>
          <p:cNvGrpSpPr/>
          <p:nvPr/>
        </p:nvGrpSpPr>
        <p:grpSpPr bwMode="auto">
          <a:xfrm>
            <a:off x="694875" y="1645446"/>
            <a:ext cx="1341839" cy="1300209"/>
            <a:chOff x="0" y="0"/>
            <a:chExt cx="1282175" cy="1224136"/>
          </a:xfrm>
        </p:grpSpPr>
        <p:sp>
          <p:nvSpPr>
            <p:cNvPr id="28" name="椭圆 12"/>
            <p:cNvSpPr>
              <a:spLocks noChangeArrowheads="1"/>
            </p:cNvSpPr>
            <p:nvPr/>
          </p:nvSpPr>
          <p:spPr bwMode="auto">
            <a:xfrm>
              <a:off x="58039" y="0"/>
              <a:ext cx="1224136" cy="1224136"/>
            </a:xfrm>
            <a:prstGeom prst="ellipse">
              <a:avLst/>
            </a:prstGeom>
            <a:solidFill>
              <a:schemeClr val="bg1"/>
            </a:solidFill>
            <a:ln w="57150" cap="flat" cmpd="sng">
              <a:solidFill>
                <a:schemeClr val="tx2"/>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500">
                <a:solidFill>
                  <a:srgbClr val="FFFFFF"/>
                </a:solidFill>
                <a:latin typeface="SimSun" panose="02010600030101010101" pitchFamily="2" charset="-122"/>
                <a:sym typeface="SimSun" panose="02010600030101010101" pitchFamily="2" charset="-122"/>
              </a:endParaRPr>
            </a:p>
          </p:txBody>
        </p:sp>
        <p:sp>
          <p:nvSpPr>
            <p:cNvPr id="29" name="文本框 21"/>
            <p:cNvSpPr>
              <a:spLocks noChangeArrowheads="1"/>
            </p:cNvSpPr>
            <p:nvPr/>
          </p:nvSpPr>
          <p:spPr bwMode="auto">
            <a:xfrm rot="20331793">
              <a:off x="0" y="366026"/>
              <a:ext cx="1263344" cy="492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sz="2800" dirty="0"/>
                <a:t>Câu </a:t>
              </a:r>
              <a:r>
                <a:rPr lang="en-US" sz="2500" dirty="0"/>
                <a:t>1</a:t>
              </a:r>
              <a:endParaRPr lang="zh-CN" altLang="en-US" sz="2500" dirty="0"/>
            </a:p>
          </p:txBody>
        </p:sp>
      </p:grpSp>
      <p:sp>
        <p:nvSpPr>
          <p:cNvPr id="30" name="矩形 15"/>
          <p:cNvSpPr>
            <a:spLocks noChangeArrowheads="1"/>
          </p:cNvSpPr>
          <p:nvPr/>
        </p:nvSpPr>
        <p:spPr bwMode="auto">
          <a:xfrm>
            <a:off x="2234336" y="1626893"/>
            <a:ext cx="48160" cy="1338997"/>
          </a:xfrm>
          <a:prstGeom prst="rect">
            <a:avLst/>
          </a:prstGeom>
          <a:solidFill>
            <a:schemeClr val="tx2"/>
          </a:solidFill>
          <a:ln>
            <a:noFill/>
          </a:ln>
          <a:effectLst/>
        </p:spPr>
        <p:txBody>
          <a:bodyPr lIns="96156" tIns="48079" rIns="96156" bIns="48079" anchor="ctr"/>
          <a:lstStyle/>
          <a:p>
            <a:pPr algn="ctr"/>
            <a:endParaRPr lang="zh-CN" altLang="zh-CN">
              <a:solidFill>
                <a:srgbClr val="FFFFFF"/>
              </a:solidFill>
              <a:latin typeface="SimSun" panose="02010600030101010101" pitchFamily="2" charset="-122"/>
              <a:sym typeface="SimSun" panose="02010600030101010101" pitchFamily="2" charset="-122"/>
            </a:endParaRPr>
          </a:p>
        </p:txBody>
      </p:sp>
      <p:sp>
        <p:nvSpPr>
          <p:cNvPr id="31" name="矩形 8"/>
          <p:cNvSpPr>
            <a:spLocks noChangeArrowheads="1"/>
          </p:cNvSpPr>
          <p:nvPr/>
        </p:nvSpPr>
        <p:spPr bwMode="auto">
          <a:xfrm>
            <a:off x="2282496" y="2003891"/>
            <a:ext cx="8663008" cy="804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6156" tIns="48079" rIns="96156" bIns="48079">
            <a:spAutoFit/>
          </a:bodyPr>
          <a:lstStyle/>
          <a:p>
            <a:pPr algn="just">
              <a:lnSpc>
                <a:spcPct val="115000"/>
              </a:lnSpc>
            </a:pPr>
            <a:r>
              <a:rPr lang="en-US" sz="2000" dirty="0">
                <a:latin typeface="Times New Roman" panose="02020603050405020304" pitchFamily="18" charset="0"/>
                <a:cs typeface="Times New Roman" panose="02020603050405020304" pitchFamily="18" charset="0"/>
              </a:rPr>
              <a:t>Tại sao muốn cá, thịt mau mềm, người ta thường chế biến kèm với những lát dứa (thơm) hoặc thêm một ít nước ép của dứa? </a:t>
            </a:r>
          </a:p>
        </p:txBody>
      </p:sp>
      <p:grpSp>
        <p:nvGrpSpPr>
          <p:cNvPr id="32" name="Group 7"/>
          <p:cNvGrpSpPr/>
          <p:nvPr/>
        </p:nvGrpSpPr>
        <p:grpSpPr bwMode="auto">
          <a:xfrm>
            <a:off x="1873968" y="3203674"/>
            <a:ext cx="1331875" cy="1300209"/>
            <a:chOff x="0" y="0"/>
            <a:chExt cx="1273406" cy="1224136"/>
          </a:xfrm>
        </p:grpSpPr>
        <p:sp>
          <p:nvSpPr>
            <p:cNvPr id="33" name="椭圆 19"/>
            <p:cNvSpPr>
              <a:spLocks noChangeArrowheads="1"/>
            </p:cNvSpPr>
            <p:nvPr/>
          </p:nvSpPr>
          <p:spPr bwMode="auto">
            <a:xfrm>
              <a:off x="49270" y="0"/>
              <a:ext cx="1224136" cy="1224136"/>
            </a:xfrm>
            <a:prstGeom prst="ellipse">
              <a:avLst/>
            </a:prstGeom>
            <a:solidFill>
              <a:schemeClr val="bg1"/>
            </a:solidFill>
            <a:ln w="57150" cap="flat" cmpd="sng">
              <a:solidFill>
                <a:schemeClr val="accent2"/>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500">
                <a:solidFill>
                  <a:srgbClr val="FFFFFF"/>
                </a:solidFill>
                <a:latin typeface="SimSun" panose="02010600030101010101" pitchFamily="2" charset="-122"/>
                <a:sym typeface="SimSun" panose="02010600030101010101" pitchFamily="2" charset="-122"/>
              </a:endParaRPr>
            </a:p>
          </p:txBody>
        </p:sp>
        <p:sp>
          <p:nvSpPr>
            <p:cNvPr id="34" name="文本框 25"/>
            <p:cNvSpPr>
              <a:spLocks noChangeArrowheads="1"/>
            </p:cNvSpPr>
            <p:nvPr/>
          </p:nvSpPr>
          <p:spPr bwMode="auto">
            <a:xfrm rot="20331793">
              <a:off x="0" y="350204"/>
              <a:ext cx="1263345" cy="492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sz="2800" dirty="0"/>
                <a:t>Câu 2</a:t>
              </a:r>
              <a:endParaRPr lang="zh-CN" altLang="en-US" sz="2500" dirty="0">
                <a:solidFill>
                  <a:schemeClr val="accent2"/>
                </a:solidFill>
              </a:endParaRPr>
            </a:p>
          </p:txBody>
        </p:sp>
      </p:grpSp>
      <p:sp>
        <p:nvSpPr>
          <p:cNvPr id="35" name="矩形 21"/>
          <p:cNvSpPr>
            <a:spLocks noChangeArrowheads="1"/>
          </p:cNvSpPr>
          <p:nvPr/>
        </p:nvSpPr>
        <p:spPr bwMode="auto">
          <a:xfrm>
            <a:off x="3413430" y="3185123"/>
            <a:ext cx="46499" cy="1338997"/>
          </a:xfrm>
          <a:prstGeom prst="rect">
            <a:avLst/>
          </a:prstGeom>
          <a:solidFill>
            <a:schemeClr val="accent2"/>
          </a:solidFill>
          <a:ln>
            <a:noFill/>
          </a:ln>
          <a:effectLst/>
        </p:spPr>
        <p:txBody>
          <a:bodyPr lIns="96156" tIns="48079" rIns="96156" bIns="48079" anchor="ctr"/>
          <a:lstStyle/>
          <a:p>
            <a:pPr algn="ctr"/>
            <a:endParaRPr lang="zh-CN" altLang="zh-CN">
              <a:solidFill>
                <a:srgbClr val="FFFFFF"/>
              </a:solidFill>
              <a:latin typeface="SimSun" panose="02010600030101010101" pitchFamily="2" charset="-122"/>
              <a:sym typeface="SimSun" panose="02010600030101010101" pitchFamily="2" charset="-122"/>
            </a:endParaRPr>
          </a:p>
        </p:txBody>
      </p:sp>
      <p:sp>
        <p:nvSpPr>
          <p:cNvPr id="36" name="矩形 8"/>
          <p:cNvSpPr>
            <a:spLocks noChangeArrowheads="1"/>
          </p:cNvSpPr>
          <p:nvPr/>
        </p:nvSpPr>
        <p:spPr bwMode="auto">
          <a:xfrm>
            <a:off x="3490894" y="3663652"/>
            <a:ext cx="5135248" cy="451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6156" tIns="48079" rIns="96156" bIns="48079">
            <a:spAutoFit/>
          </a:bodyPr>
          <a:lstStyle/>
          <a:p>
            <a:pPr algn="just">
              <a:lnSpc>
                <a:spcPct val="115000"/>
              </a:lnSpc>
            </a:pPr>
            <a:r>
              <a:rPr lang="en-US" sz="2000" dirty="0">
                <a:latin typeface="Times New Roman" panose="02020603050405020304" pitchFamily="18" charset="0"/>
                <a:cs typeface="Times New Roman" panose="02020603050405020304" pitchFamily="18" charset="0"/>
              </a:rPr>
              <a:t>Tìm hiểu vai trò của enzyme đối với hệ tiêu hóa.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p:cBhvr>
                                        <p:cTn id="7" dur="250"/>
                                        <p:tgtEl>
                                          <p:spTgt spid="30"/>
                                        </p:tgtEl>
                                      </p:cBhvr>
                                    </p:animEffect>
                                  </p:childTnLst>
                                </p:cTn>
                              </p:par>
                              <p:par>
                                <p:cTn id="8" presetID="2" presetClass="entr" presetSubtype="2" decel="10000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ppt_x</p:attrName>
                                        </p:attrNameLst>
                                      </p:cBhvr>
                                      <p:tavLst>
                                        <p:tav tm="0">
                                          <p:val>
                                            <p:strVal val="1+#ppt_w/2"/>
                                          </p:val>
                                        </p:tav>
                                        <p:tav tm="100000">
                                          <p:val>
                                            <p:strVal val="#ppt_x"/>
                                          </p:val>
                                        </p:tav>
                                      </p:tavLst>
                                    </p:anim>
                                    <p:anim calcmode="lin" valueType="num">
                                      <p:cBhvr>
                                        <p:cTn id="11" dur="500" fill="hold"/>
                                        <p:tgtEl>
                                          <p:spTgt spid="2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decel="10000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ppt_x</p:attrName>
                                        </p:attrNameLst>
                                      </p:cBhvr>
                                      <p:tavLst>
                                        <p:tav tm="0">
                                          <p:val>
                                            <p:strVal val="1+#ppt_w/2"/>
                                          </p:val>
                                        </p:tav>
                                        <p:tav tm="100000">
                                          <p:val>
                                            <p:strVal val="#ppt_x"/>
                                          </p:val>
                                        </p:tav>
                                      </p:tavLst>
                                    </p:anim>
                                    <p:anim calcmode="lin" valueType="num">
                                      <p:cBhvr>
                                        <p:cTn id="1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p:cBhvr>
                                        <p:cTn id="21" dur="250"/>
                                        <p:tgtEl>
                                          <p:spTgt spid="35"/>
                                        </p:tgtEl>
                                      </p:cBhvr>
                                    </p:animEffect>
                                  </p:childTnLst>
                                </p:cTn>
                              </p:par>
                              <p:par>
                                <p:cTn id="22" presetID="2" presetClass="entr" presetSubtype="2" decel="10000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ppt_x</p:attrName>
                                        </p:attrNameLst>
                                      </p:cBhvr>
                                      <p:tavLst>
                                        <p:tav tm="0">
                                          <p:val>
                                            <p:strVal val="1+#ppt_w/2"/>
                                          </p:val>
                                        </p:tav>
                                        <p:tav tm="100000">
                                          <p:val>
                                            <p:strVal val="#ppt_x"/>
                                          </p:val>
                                        </p:tav>
                                      </p:tavLst>
                                    </p:anim>
                                    <p:anim calcmode="lin" valueType="num">
                                      <p:cBhvr>
                                        <p:cTn id="25" dur="500" fill="hold"/>
                                        <p:tgtEl>
                                          <p:spTgt spid="32"/>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2" decel="10000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ppt_x</p:attrName>
                                        </p:attrNameLst>
                                      </p:cBhvr>
                                      <p:tavLst>
                                        <p:tav tm="0">
                                          <p:val>
                                            <p:strVal val="1+#ppt_w/2"/>
                                          </p:val>
                                        </p:tav>
                                        <p:tav tm="100000">
                                          <p:val>
                                            <p:strVal val="#ppt_x"/>
                                          </p:val>
                                        </p:tav>
                                      </p:tavLst>
                                    </p:anim>
                                    <p:anim calcmode="lin" valueType="num">
                                      <p:cBhvr>
                                        <p:cTn id="30"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autoUpdateAnimBg="0"/>
      <p:bldP spid="31" grpId="0" bldLvl="0" autoUpdateAnimBg="0"/>
      <p:bldP spid="35" grpId="0" bldLvl="0" animBg="1" autoUpdateAnimBg="0"/>
      <p:bldP spid="36" grpId="0" bldLvl="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p:cNvSpPr/>
          <p:nvPr/>
        </p:nvSpPr>
        <p:spPr>
          <a:xfrm>
            <a:off x="2928616" y="1973371"/>
            <a:ext cx="5605670" cy="1754326"/>
          </a:xfrm>
          <a:prstGeom prst="rect">
            <a:avLst/>
          </a:prstGeom>
          <a:noFill/>
        </p:spPr>
        <p:txBody>
          <a:bodyPr wrap="square" lIns="91440" tIns="45720" rIns="91440" bIns="45720">
            <a:spAutoFit/>
          </a:bodyPr>
          <a:lstStyle/>
          <a:p>
            <a:pPr algn="ctr"/>
            <a:r>
              <a:rPr lang="en-US" altLang="zh-CN" sz="5400" b="1" dirty="0">
                <a:ln w="0"/>
                <a:solidFill>
                  <a:schemeClr val="accent1"/>
                </a:solidFill>
                <a:latin typeface="Arial" panose="020B0604020202020204" pitchFamily="34" charset="0"/>
                <a:ea typeface="Microsoft YaHei" panose="020B0503020204020204" pitchFamily="82" charset="2"/>
                <a:cs typeface="Arial" panose="020B0604020202020204" pitchFamily="34" charset="0"/>
              </a:rPr>
              <a:t>HÃY HỌC TẬP THẬT TỐT NHÉ</a:t>
            </a:r>
            <a:endParaRPr lang="zh-CN" altLang="en-US" sz="5400" b="1" cap="none" spc="0" dirty="0">
              <a:ln w="0"/>
              <a:solidFill>
                <a:schemeClr val="accent1"/>
              </a:solidFill>
              <a:latin typeface="Arial" panose="020B0604020202020204" pitchFamily="34" charset="0"/>
              <a:ea typeface="Microsoft YaHei" panose="020B0503020204020204" pitchFamily="82" charset="2"/>
              <a:cs typeface="Arial" panose="020B0604020202020204" pitchFamily="34" charset="0"/>
            </a:endParaRPr>
          </a:p>
        </p:txBody>
      </p:sp>
      <p:pic>
        <p:nvPicPr>
          <p:cNvPr id="4" name="图片 10"/>
          <p:cNvPicPr>
            <a:picLocks noChangeAspect="1"/>
          </p:cNvPicPr>
          <p:nvPr/>
        </p:nvPicPr>
        <p:blipFill>
          <a:blip r:embed="rId2"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856576" y="2777330"/>
            <a:ext cx="6062027" cy="73204"/>
          </a:xfrm>
          <a:prstGeom prst="rect">
            <a:avLst/>
          </a:prstGeom>
        </p:spPr>
      </p:pic>
      <p:pic>
        <p:nvPicPr>
          <p:cNvPr id="5" name="图片 11"/>
          <p:cNvPicPr>
            <a:picLocks noChangeAspect="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831087" y="1829697"/>
            <a:ext cx="6062027" cy="73204"/>
          </a:xfrm>
          <a:prstGeom prst="rect">
            <a:avLst/>
          </a:prstGeom>
        </p:spPr>
      </p:pic>
      <p:pic>
        <p:nvPicPr>
          <p:cNvPr id="7" name="Picture 2" descr="E:\0000000我图PPT\00001PNG素材\儿童卡通\照相小孩.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534286" y="926484"/>
            <a:ext cx="2984500" cy="3848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anim calcmode="lin" valueType="num">
                                      <p:cBhvr>
                                        <p:cTn id="18" dur="500" fill="hold"/>
                                        <p:tgtEl>
                                          <p:spTgt spid="2"/>
                                        </p:tgtEl>
                                        <p:attrNameLst>
                                          <p:attrName>ppt_x</p:attrName>
                                        </p:attrNameLst>
                                      </p:cBhvr>
                                      <p:tavLst>
                                        <p:tav tm="0">
                                          <p:val>
                                            <p:fltVal val="0.5"/>
                                          </p:val>
                                        </p:tav>
                                        <p:tav tm="100000">
                                          <p:val>
                                            <p:strVal val="#ppt_x"/>
                                          </p:val>
                                        </p:tav>
                                      </p:tavLst>
                                    </p:anim>
                                    <p:anim calcmode="lin" valueType="num">
                                      <p:cBhvr>
                                        <p:cTn id="19" dur="500" fill="hold"/>
                                        <p:tgtEl>
                                          <p:spTgt spid="2"/>
                                        </p:tgtEl>
                                        <p:attrNameLst>
                                          <p:attrName>ppt_y</p:attrName>
                                        </p:attrNameLst>
                                      </p:cBhvr>
                                      <p:tavLst>
                                        <p:tav tm="0">
                                          <p:val>
                                            <p:fltVal val="0.5"/>
                                          </p:val>
                                        </p:tav>
                                        <p:tav tm="100000">
                                          <p:val>
                                            <p:strVal val="#ppt_y"/>
                                          </p:val>
                                        </p:tav>
                                      </p:tavLst>
                                    </p:anim>
                                  </p:childTnLst>
                                </p:cTn>
                              </p:par>
                            </p:childTnLst>
                          </p:cTn>
                        </p:par>
                        <p:par>
                          <p:cTn id="20" fill="hold">
                            <p:stCondLst>
                              <p:cond delay="265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矩形 210"/>
          <p:cNvSpPr/>
          <p:nvPr/>
        </p:nvSpPr>
        <p:spPr>
          <a:xfrm>
            <a:off x="1714328" y="2279497"/>
            <a:ext cx="756569"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2" name="TextBox 211"/>
          <p:cNvSpPr txBox="1"/>
          <p:nvPr/>
        </p:nvSpPr>
        <p:spPr>
          <a:xfrm>
            <a:off x="1714298" y="2305406"/>
            <a:ext cx="838779" cy="446264"/>
          </a:xfrm>
          <a:prstGeom prst="rect">
            <a:avLst/>
          </a:prstGeom>
          <a:noFill/>
        </p:spPr>
        <p:txBody>
          <a:bodyPr wrap="square" lIns="121908" tIns="60954" rIns="121908" bIns="60954" rtlCol="0">
            <a:spAutoFit/>
          </a:bodyPr>
          <a:lstStyle/>
          <a:p>
            <a:pPr algn="ctr"/>
            <a:r>
              <a:rPr lang="en-US" altLang="zh-CN" sz="2100" dirty="0">
                <a:solidFill>
                  <a:schemeClr val="bg1"/>
                </a:solidFill>
                <a:cs typeface="+mn-ea"/>
              </a:rPr>
              <a:t>01</a:t>
            </a:r>
            <a:endParaRPr lang="zh-CN" altLang="en-US" sz="2100" dirty="0">
              <a:solidFill>
                <a:schemeClr val="bg1"/>
              </a:solidFill>
              <a:cs typeface="+mn-ea"/>
            </a:endParaRPr>
          </a:p>
        </p:txBody>
      </p:sp>
      <p:sp>
        <p:nvSpPr>
          <p:cNvPr id="213" name="矩形 212"/>
          <p:cNvSpPr/>
          <p:nvPr/>
        </p:nvSpPr>
        <p:spPr>
          <a:xfrm>
            <a:off x="1714328" y="3167021"/>
            <a:ext cx="756569" cy="4910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4" name="TextBox 213"/>
          <p:cNvSpPr txBox="1"/>
          <p:nvPr/>
        </p:nvSpPr>
        <p:spPr>
          <a:xfrm>
            <a:off x="1704139" y="3192930"/>
            <a:ext cx="838779" cy="446264"/>
          </a:xfrm>
          <a:prstGeom prst="rect">
            <a:avLst/>
          </a:prstGeom>
          <a:noFill/>
        </p:spPr>
        <p:txBody>
          <a:bodyPr wrap="square" lIns="121908" tIns="60954" rIns="121908" bIns="60954" rtlCol="0">
            <a:spAutoFit/>
          </a:bodyPr>
          <a:lstStyle/>
          <a:p>
            <a:pPr algn="ctr"/>
            <a:r>
              <a:rPr lang="en-US" altLang="zh-CN" sz="2100" dirty="0">
                <a:solidFill>
                  <a:schemeClr val="bg1"/>
                </a:solidFill>
                <a:cs typeface="+mn-ea"/>
              </a:rPr>
              <a:t>02</a:t>
            </a:r>
            <a:endParaRPr lang="zh-CN" altLang="en-US" sz="2100" dirty="0">
              <a:solidFill>
                <a:schemeClr val="bg1"/>
              </a:solidFill>
              <a:cs typeface="+mn-ea"/>
            </a:endParaRPr>
          </a:p>
        </p:txBody>
      </p:sp>
      <p:sp>
        <p:nvSpPr>
          <p:cNvPr id="215" name="矩形 214"/>
          <p:cNvSpPr/>
          <p:nvPr/>
        </p:nvSpPr>
        <p:spPr>
          <a:xfrm>
            <a:off x="1714328" y="4061117"/>
            <a:ext cx="756569"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6" name="TextBox 215"/>
          <p:cNvSpPr txBox="1"/>
          <p:nvPr/>
        </p:nvSpPr>
        <p:spPr>
          <a:xfrm>
            <a:off x="1704139" y="4087026"/>
            <a:ext cx="838779" cy="446264"/>
          </a:xfrm>
          <a:prstGeom prst="rect">
            <a:avLst/>
          </a:prstGeom>
          <a:noFill/>
        </p:spPr>
        <p:txBody>
          <a:bodyPr wrap="square" lIns="121908" tIns="60954" rIns="121908" bIns="60954" rtlCol="0">
            <a:spAutoFit/>
          </a:bodyPr>
          <a:lstStyle/>
          <a:p>
            <a:pPr algn="ctr"/>
            <a:r>
              <a:rPr lang="en-US" altLang="zh-CN" sz="2100" dirty="0">
                <a:solidFill>
                  <a:schemeClr val="bg1"/>
                </a:solidFill>
                <a:cs typeface="+mn-ea"/>
              </a:rPr>
              <a:t>03</a:t>
            </a:r>
            <a:endParaRPr lang="zh-CN" altLang="en-US" sz="2100" dirty="0">
              <a:solidFill>
                <a:schemeClr val="bg1"/>
              </a:solidFill>
              <a:cs typeface="+mn-ea"/>
            </a:endParaRPr>
          </a:p>
        </p:txBody>
      </p:sp>
      <p:cxnSp>
        <p:nvCxnSpPr>
          <p:cNvPr id="217" name="直接连接符 216"/>
          <p:cNvCxnSpPr/>
          <p:nvPr/>
        </p:nvCxnSpPr>
        <p:spPr>
          <a:xfrm flipV="1">
            <a:off x="1697791" y="4592304"/>
            <a:ext cx="7993496" cy="440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flipV="1">
            <a:off x="1697791" y="3696728"/>
            <a:ext cx="7993496" cy="440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flipV="1">
            <a:off x="1714327" y="2809596"/>
            <a:ext cx="7993496" cy="440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0" name="矩形 219"/>
          <p:cNvSpPr/>
          <p:nvPr/>
        </p:nvSpPr>
        <p:spPr>
          <a:xfrm>
            <a:off x="1697790" y="1129306"/>
            <a:ext cx="7993496" cy="81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21" name="TextBox 220"/>
          <p:cNvSpPr txBox="1"/>
          <p:nvPr/>
        </p:nvSpPr>
        <p:spPr>
          <a:xfrm>
            <a:off x="2569617" y="2270730"/>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Đoạn phim đề cập đến loại enzyme nào?</a:t>
            </a:r>
            <a:endParaRPr lang="zh-CN" altLang="en-US" sz="2000" dirty="0">
              <a:solidFill>
                <a:schemeClr val="tx1">
                  <a:lumMod val="50000"/>
                  <a:lumOff val="50000"/>
                </a:schemeClr>
              </a:solidFill>
              <a:latin typeface="+mn-ea"/>
              <a:cs typeface="+mn-ea"/>
            </a:endParaRPr>
          </a:p>
        </p:txBody>
      </p:sp>
      <p:sp>
        <p:nvSpPr>
          <p:cNvPr id="222" name="TextBox 221"/>
          <p:cNvSpPr txBox="1"/>
          <p:nvPr/>
        </p:nvSpPr>
        <p:spPr>
          <a:xfrm>
            <a:off x="2569617" y="3136556"/>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Enzyme này có ở đâu trong cơ thể?</a:t>
            </a:r>
            <a:endParaRPr lang="zh-CN" altLang="en-US" sz="2000" dirty="0">
              <a:solidFill>
                <a:schemeClr val="tx1">
                  <a:lumMod val="50000"/>
                  <a:lumOff val="50000"/>
                </a:schemeClr>
              </a:solidFill>
              <a:latin typeface="+mn-ea"/>
              <a:cs typeface="+mn-ea"/>
            </a:endParaRPr>
          </a:p>
        </p:txBody>
      </p:sp>
      <p:sp>
        <p:nvSpPr>
          <p:cNvPr id="223" name="TextBox 222"/>
          <p:cNvSpPr txBox="1"/>
          <p:nvPr/>
        </p:nvSpPr>
        <p:spPr>
          <a:xfrm>
            <a:off x="2542918" y="4048916"/>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Enzyme này có vai trò gì đối với cơ thể?</a:t>
            </a:r>
            <a:endParaRPr lang="zh-CN" altLang="en-US" sz="2000" dirty="0">
              <a:solidFill>
                <a:schemeClr val="tx1">
                  <a:lumMod val="50000"/>
                  <a:lumOff val="50000"/>
                </a:schemeClr>
              </a:solidFill>
              <a:latin typeface="+mn-ea"/>
              <a:cs typeface="+mn-ea"/>
            </a:endParaRPr>
          </a:p>
        </p:txBody>
      </p:sp>
      <p:sp>
        <p:nvSpPr>
          <p:cNvPr id="224" name="TextBox 223"/>
          <p:cNvSpPr txBox="1"/>
          <p:nvPr/>
        </p:nvSpPr>
        <p:spPr>
          <a:xfrm>
            <a:off x="3816005" y="1300550"/>
            <a:ext cx="6069506" cy="492430"/>
          </a:xfrm>
          <a:prstGeom prst="rect">
            <a:avLst/>
          </a:prstGeom>
          <a:noFill/>
          <a:ln>
            <a:noFill/>
          </a:ln>
        </p:spPr>
        <p:txBody>
          <a:bodyPr wrap="square" lIns="121908" tIns="60954" rIns="121908" bIns="60954" rtlCol="0">
            <a:spAutoFit/>
          </a:bodyPr>
          <a:lstStyle/>
          <a:p>
            <a:r>
              <a:rPr lang="en-US" sz="2400" dirty="0">
                <a:solidFill>
                  <a:schemeClr val="bg1"/>
                </a:solidFill>
                <a:latin typeface="Times New Roman" panose="02020603050405020304" pitchFamily="18" charset="0"/>
                <a:ea typeface="Calibri" panose="020F0502020204030204" pitchFamily="34" charset="0"/>
              </a:rPr>
              <a:t>Quan sát đoạn phim và cho biết:</a:t>
            </a:r>
            <a:endParaRPr lang="zh-CN" altLang="en-US" sz="2400" dirty="0">
              <a:solidFill>
                <a:schemeClr val="bg1"/>
              </a:solidFill>
              <a:latin typeface="+mn-ea"/>
              <a:cs typeface="+mn-ea"/>
            </a:endParaRPr>
          </a:p>
        </p:txBody>
      </p:sp>
      <p:sp>
        <p:nvSpPr>
          <p:cNvPr id="25" name="矩形 214"/>
          <p:cNvSpPr/>
          <p:nvPr/>
        </p:nvSpPr>
        <p:spPr>
          <a:xfrm>
            <a:off x="1741027" y="4956575"/>
            <a:ext cx="756569"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6" name="TextBox 25"/>
          <p:cNvSpPr txBox="1"/>
          <p:nvPr/>
        </p:nvSpPr>
        <p:spPr>
          <a:xfrm>
            <a:off x="1730838" y="4982484"/>
            <a:ext cx="838779" cy="446264"/>
          </a:xfrm>
          <a:prstGeom prst="rect">
            <a:avLst/>
          </a:prstGeom>
          <a:noFill/>
        </p:spPr>
        <p:txBody>
          <a:bodyPr wrap="square" lIns="121908" tIns="60954" rIns="121908" bIns="60954" rtlCol="0">
            <a:spAutoFit/>
          </a:bodyPr>
          <a:lstStyle/>
          <a:p>
            <a:pPr algn="ctr"/>
            <a:r>
              <a:rPr lang="en-US" altLang="zh-CN" sz="2100" dirty="0">
                <a:solidFill>
                  <a:schemeClr val="bg1"/>
                </a:solidFill>
                <a:cs typeface="+mn-ea"/>
              </a:rPr>
              <a:t>04</a:t>
            </a:r>
            <a:endParaRPr lang="zh-CN" altLang="en-US" sz="2100" dirty="0">
              <a:solidFill>
                <a:schemeClr val="bg1"/>
              </a:solidFill>
              <a:cs typeface="+mn-ea"/>
            </a:endParaRPr>
          </a:p>
        </p:txBody>
      </p:sp>
      <p:cxnSp>
        <p:nvCxnSpPr>
          <p:cNvPr id="27" name="直接连接符 216"/>
          <p:cNvCxnSpPr/>
          <p:nvPr/>
        </p:nvCxnSpPr>
        <p:spPr>
          <a:xfrm flipV="1">
            <a:off x="1724490" y="5487762"/>
            <a:ext cx="7993496" cy="440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17"/>
          <p:cNvCxnSpPr/>
          <p:nvPr/>
        </p:nvCxnSpPr>
        <p:spPr>
          <a:xfrm flipV="1">
            <a:off x="1724490" y="4592186"/>
            <a:ext cx="7993496" cy="440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58655" y="4929723"/>
            <a:ext cx="7492046" cy="477042"/>
          </a:xfrm>
          <a:prstGeom prst="rect">
            <a:avLst/>
          </a:prstGeom>
          <a:noFill/>
          <a:ln>
            <a:noFill/>
          </a:ln>
        </p:spPr>
        <p:txBody>
          <a:bodyPr wrap="square" lIns="121908" tIns="60954" rIns="121908" bIns="60954" rtlCol="0">
            <a:spAutoFit/>
          </a:bodyPr>
          <a:lstStyle/>
          <a:p>
            <a:pPr indent="254000">
              <a:lnSpc>
                <a:spcPct val="115000"/>
              </a:lnSpc>
            </a:pPr>
            <a:r>
              <a:rPr lang="en-US" sz="2000" dirty="0">
                <a:latin typeface="Times New Roman" panose="02020603050405020304" pitchFamily="18" charset="0"/>
                <a:ea typeface="Calibri" panose="020F0502020204030204" pitchFamily="34" charset="0"/>
              </a:rPr>
              <a:t>Ảnh hưởng như thế nào đến tốc độ chuyển hoá giữa các chất?</a:t>
            </a:r>
            <a:endParaRPr lang="en-US" sz="2000" dirty="0">
              <a:latin typeface="Calibri" panose="020F0502020204030204" pitchFamily="34" charset="0"/>
              <a:ea typeface="Calibri" panose="020F0502020204030204" pitchFamily="34" charset="0"/>
            </a:endParaRPr>
          </a:p>
        </p:txBody>
      </p:sp>
      <p:sp>
        <p:nvSpPr>
          <p:cNvPr id="35" name="圆角矩形 6"/>
          <p:cNvSpPr/>
          <p:nvPr/>
        </p:nvSpPr>
        <p:spPr>
          <a:xfrm>
            <a:off x="915339" y="158283"/>
            <a:ext cx="3164513" cy="579593"/>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6" name="组合 7"/>
          <p:cNvGrpSpPr/>
          <p:nvPr/>
        </p:nvGrpSpPr>
        <p:grpSpPr>
          <a:xfrm>
            <a:off x="985628" y="327712"/>
            <a:ext cx="96284" cy="91451"/>
            <a:chOff x="4486616" y="3001075"/>
            <a:chExt cx="274695" cy="274699"/>
          </a:xfrm>
        </p:grpSpPr>
        <p:sp>
          <p:nvSpPr>
            <p:cNvPr id="37"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8"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9" name="组合 10"/>
          <p:cNvGrpSpPr/>
          <p:nvPr/>
        </p:nvGrpSpPr>
        <p:grpSpPr>
          <a:xfrm>
            <a:off x="686123" y="327712"/>
            <a:ext cx="96284" cy="91451"/>
            <a:chOff x="4486616" y="3001075"/>
            <a:chExt cx="274695" cy="274699"/>
          </a:xfrm>
        </p:grpSpPr>
        <p:sp>
          <p:nvSpPr>
            <p:cNvPr id="40"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1"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2" name="组合 13"/>
          <p:cNvGrpSpPr/>
          <p:nvPr/>
        </p:nvGrpSpPr>
        <p:grpSpPr>
          <a:xfrm>
            <a:off x="752680" y="334670"/>
            <a:ext cx="234183" cy="45719"/>
            <a:chOff x="4318304" y="3089060"/>
            <a:chExt cx="384317" cy="61430"/>
          </a:xfrm>
        </p:grpSpPr>
        <p:sp>
          <p:nvSpPr>
            <p:cNvPr id="43"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4"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45" name="文本框 16"/>
          <p:cNvSpPr txBox="1"/>
          <p:nvPr/>
        </p:nvSpPr>
        <p:spPr>
          <a:xfrm>
            <a:off x="1565048" y="201935"/>
            <a:ext cx="2485256" cy="461665"/>
          </a:xfrm>
          <a:prstGeom prst="rect">
            <a:avLst/>
          </a:prstGeom>
          <a:noFill/>
        </p:spPr>
        <p:txBody>
          <a:bodyPr wrap="square" rtlCol="0">
            <a:spAutoFit/>
          </a:bodyPr>
          <a:lstStyle/>
          <a:p>
            <a:pPr algn="ctr"/>
            <a:r>
              <a:rPr lang="en-US" altLang="zh-CN" sz="2400" b="1" dirty="0">
                <a:solidFill>
                  <a:schemeClr val="bg1"/>
                </a:solidFill>
                <a:latin typeface="Times New Roman" panose="02020603050405020304" pitchFamily="18" charset="0"/>
                <a:cs typeface="Times New Roman" panose="02020603050405020304" pitchFamily="18" charset="0"/>
              </a:rPr>
              <a:t>KHỞI ĐỘNG</a:t>
            </a:r>
            <a:endParaRPr lang="zh-CN" altLang="en-US" sz="2400" b="1" dirty="0">
              <a:solidFill>
                <a:schemeClr val="bg1"/>
              </a:solidFill>
              <a:latin typeface="造字工房悦黑体验版细体" pitchFamily="50" charset="-122"/>
              <a:ea typeface="造字工房悦黑体验版细体" pitchFamily="50" charset="-122"/>
            </a:endParaRPr>
          </a:p>
        </p:txBody>
      </p:sp>
      <p:grpSp>
        <p:nvGrpSpPr>
          <p:cNvPr id="46" name="组合 26"/>
          <p:cNvGrpSpPr/>
          <p:nvPr/>
        </p:nvGrpSpPr>
        <p:grpSpPr>
          <a:xfrm>
            <a:off x="1287152" y="251539"/>
            <a:ext cx="366541" cy="415498"/>
            <a:chOff x="5030931" y="2837170"/>
            <a:chExt cx="601529" cy="717910"/>
          </a:xfrm>
        </p:grpSpPr>
        <p:sp>
          <p:nvSpPr>
            <p:cNvPr id="47"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8"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1</a:t>
              </a:r>
              <a:endParaRPr lang="zh-CN" altLang="en-US" sz="2100" dirty="0">
                <a:solidFill>
                  <a:srgbClr val="FFB850"/>
                </a:solidFill>
                <a:latin typeface="Impact" panose="020B080603090205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par>
                              <p:cTn id="13" fill="hold">
                                <p:stCondLst>
                                  <p:cond delay="500"/>
                                </p:stCondLst>
                                <p:childTnLst>
                                  <p:par>
                                    <p:cTn id="14" presetID="2" presetClass="entr" presetSubtype="2" accel="70000" fill="hold" grpId="0" nodeType="afterEffect" p14:presetBounceEnd="5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50000">
                                          <p:cBhvr additive="base">
                                            <p:cTn id="16" dur="5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35"/>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200" fill="hold"/>
                                            <p:tgtEl>
                                              <p:spTgt spid="46"/>
                                            </p:tgtEl>
                                            <p:attrNameLst>
                                              <p:attrName>ppt_w</p:attrName>
                                            </p:attrNameLst>
                                          </p:cBhvr>
                                          <p:tavLst>
                                            <p:tav tm="0">
                                              <p:val>
                                                <p:fltVal val="0"/>
                                              </p:val>
                                            </p:tav>
                                            <p:tav tm="100000">
                                              <p:val>
                                                <p:strVal val="#ppt_w"/>
                                              </p:val>
                                            </p:tav>
                                          </p:tavLst>
                                        </p:anim>
                                        <p:anim calcmode="lin" valueType="num">
                                          <p:cBhvr>
                                            <p:cTn id="21" dur="200" fill="hold"/>
                                            <p:tgtEl>
                                              <p:spTgt spid="46"/>
                                            </p:tgtEl>
                                            <p:attrNameLst>
                                              <p:attrName>ppt_h</p:attrName>
                                            </p:attrNameLst>
                                          </p:cBhvr>
                                          <p:tavLst>
                                            <p:tav tm="0">
                                              <p:val>
                                                <p:fltVal val="0"/>
                                              </p:val>
                                            </p:tav>
                                            <p:tav tm="100000">
                                              <p:val>
                                                <p:strVal val="#ppt_h"/>
                                              </p:val>
                                            </p:tav>
                                          </p:tavLst>
                                        </p:anim>
                                        <p:animEffect transition="in" filter="fade">
                                          <p:cBhvr>
                                            <p:cTn id="22" dur="200"/>
                                            <p:tgtEl>
                                              <p:spTgt spid="46"/>
                                            </p:tgtEl>
                                          </p:cBhvr>
                                        </p:animEffect>
                                      </p:childTnLst>
                                    </p:cTn>
                                  </p:par>
                                </p:childTnLst>
                              </p:cTn>
                            </p:par>
                            <p:par>
                              <p:cTn id="23" fill="hold">
                                <p:stCondLst>
                                  <p:cond delay="1000"/>
                                </p:stCondLst>
                                <p:childTnLst>
                                  <p:par>
                                    <p:cTn id="24" presetID="26" presetClass="emph" presetSubtype="0" fill="hold" nodeType="afterEffect">
                                      <p:stCondLst>
                                        <p:cond delay="0"/>
                                      </p:stCondLst>
                                      <p:childTnLst>
                                        <p:animEffect transition="out" filter="fade">
                                          <p:cBhvr>
                                            <p:cTn id="25" dur="500" tmFilter="0, 0; .2, .5; .8, .5; 1, 0"/>
                                            <p:tgtEl>
                                              <p:spTgt spid="46"/>
                                            </p:tgtEl>
                                          </p:cBhvr>
                                        </p:animEffect>
                                        <p:animScale>
                                          <p:cBhvr>
                                            <p:cTn id="26" dur="250" autoRev="1" fill="hold"/>
                                            <p:tgtEl>
                                              <p:spTgt spid="46"/>
                                            </p:tgtEl>
                                          </p:cBhvr>
                                          <p:by x="105000" y="105000"/>
                                        </p:animScale>
                                      </p:childTnLst>
                                    </p:cTn>
                                  </p:par>
                                  <p:par>
                                    <p:cTn id="27" presetID="16" presetClass="entr" presetSubtype="37"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outVertical)">
                                          <p:cBhvr>
                                            <p:cTn id="29" dur="700"/>
                                            <p:tgtEl>
                                              <p:spTgt spid="45"/>
                                            </p:tgtEl>
                                          </p:cBhvr>
                                        </p:animEffect>
                                      </p:childTnLst>
                                    </p:cTn>
                                  </p:par>
                                  <p:par>
                                    <p:cTn id="30" presetID="14" presetClass="entr" presetSubtype="10" fill="hold" grpId="0" nodeType="withEffect">
                                      <p:stCondLst>
                                        <p:cond delay="300"/>
                                      </p:stCondLst>
                                      <p:childTnLst>
                                        <p:set>
                                          <p:cBhvr>
                                            <p:cTn id="31" dur="1" fill="hold">
                                              <p:stCondLst>
                                                <p:cond delay="0"/>
                                              </p:stCondLst>
                                            </p:cTn>
                                            <p:tgtEl>
                                              <p:spTgt spid="220"/>
                                            </p:tgtEl>
                                            <p:attrNameLst>
                                              <p:attrName>style.visibility</p:attrName>
                                            </p:attrNameLst>
                                          </p:cBhvr>
                                          <p:to>
                                            <p:strVal val="visible"/>
                                          </p:to>
                                        </p:set>
                                        <p:animEffect transition="in" filter="randombar(horizontal)">
                                          <p:cBhvr>
                                            <p:cTn id="32" dur="500"/>
                                            <p:tgtEl>
                                              <p:spTgt spid="220"/>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224"/>
                                            </p:tgtEl>
                                            <p:attrNameLst>
                                              <p:attrName>style.visibility</p:attrName>
                                            </p:attrNameLst>
                                          </p:cBhvr>
                                          <p:to>
                                            <p:strVal val="visible"/>
                                          </p:to>
                                        </p:set>
                                        <p:animEffect transition="in" filter="fade">
                                          <p:cBhvr>
                                            <p:cTn id="35" dur="500"/>
                                            <p:tgtEl>
                                              <p:spTgt spid="224"/>
                                            </p:tgtEl>
                                          </p:cBhvr>
                                        </p:animEffect>
                                      </p:childTnLst>
                                    </p:cTn>
                                  </p:par>
                                </p:childTnLst>
                              </p:cTn>
                            </p:par>
                            <p:par>
                              <p:cTn id="36" fill="hold">
                                <p:stCondLst>
                                  <p:cond delay="1500"/>
                                </p:stCondLst>
                                <p:childTnLst>
                                  <p:par>
                                    <p:cTn id="37" presetID="21" presetClass="entr" presetSubtype="1" fill="hold" grpId="0" nodeType="afterEffect">
                                      <p:stCondLst>
                                        <p:cond delay="0"/>
                                      </p:stCondLst>
                                      <p:childTnLst>
                                        <p:set>
                                          <p:cBhvr>
                                            <p:cTn id="38" dur="1" fill="hold">
                                              <p:stCondLst>
                                                <p:cond delay="0"/>
                                              </p:stCondLst>
                                            </p:cTn>
                                            <p:tgtEl>
                                              <p:spTgt spid="211"/>
                                            </p:tgtEl>
                                            <p:attrNameLst>
                                              <p:attrName>style.visibility</p:attrName>
                                            </p:attrNameLst>
                                          </p:cBhvr>
                                          <p:to>
                                            <p:strVal val="visible"/>
                                          </p:to>
                                        </p:set>
                                        <p:animEffect transition="in" filter="wheel(1)">
                                          <p:cBhvr>
                                            <p:cTn id="39" dur="500"/>
                                            <p:tgtEl>
                                              <p:spTgt spid="211"/>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12"/>
                                            </p:tgtEl>
                                            <p:attrNameLst>
                                              <p:attrName>style.visibility</p:attrName>
                                            </p:attrNameLst>
                                          </p:cBhvr>
                                          <p:to>
                                            <p:strVal val="visible"/>
                                          </p:to>
                                        </p:set>
                                        <p:animEffect transition="in" filter="wheel(1)">
                                          <p:cBhvr>
                                            <p:cTn id="42" dur="500"/>
                                            <p:tgtEl>
                                              <p:spTgt spid="212"/>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13"/>
                                            </p:tgtEl>
                                            <p:attrNameLst>
                                              <p:attrName>style.visibility</p:attrName>
                                            </p:attrNameLst>
                                          </p:cBhvr>
                                          <p:to>
                                            <p:strVal val="visible"/>
                                          </p:to>
                                        </p:set>
                                        <p:animEffect transition="in" filter="wheel(1)">
                                          <p:cBhvr>
                                            <p:cTn id="45" dur="500"/>
                                            <p:tgtEl>
                                              <p:spTgt spid="213"/>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heel(1)">
                                          <p:cBhvr>
                                            <p:cTn id="48" dur="500"/>
                                            <p:tgtEl>
                                              <p:spTgt spid="21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215"/>
                                            </p:tgtEl>
                                            <p:attrNameLst>
                                              <p:attrName>style.visibility</p:attrName>
                                            </p:attrNameLst>
                                          </p:cBhvr>
                                          <p:to>
                                            <p:strVal val="visible"/>
                                          </p:to>
                                        </p:set>
                                        <p:animEffect transition="in" filter="wheel(1)">
                                          <p:cBhvr>
                                            <p:cTn id="51" dur="500"/>
                                            <p:tgtEl>
                                              <p:spTgt spid="215"/>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216"/>
                                            </p:tgtEl>
                                            <p:attrNameLst>
                                              <p:attrName>style.visibility</p:attrName>
                                            </p:attrNameLst>
                                          </p:cBhvr>
                                          <p:to>
                                            <p:strVal val="visible"/>
                                          </p:to>
                                        </p:set>
                                        <p:animEffect transition="in" filter="wheel(1)">
                                          <p:cBhvr>
                                            <p:cTn id="54" dur="500"/>
                                            <p:tgtEl>
                                              <p:spTgt spid="216"/>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heel(1)">
                                          <p:cBhvr>
                                            <p:cTn id="57" dur="500"/>
                                            <p:tgtEl>
                                              <p:spTgt spid="26"/>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heel(1)">
                                          <p:cBhvr>
                                            <p:cTn id="60" dur="500"/>
                                            <p:tgtEl>
                                              <p:spTgt spid="25"/>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219"/>
                                            </p:tgtEl>
                                            <p:attrNameLst>
                                              <p:attrName>style.visibility</p:attrName>
                                            </p:attrNameLst>
                                          </p:cBhvr>
                                          <p:to>
                                            <p:strVal val="visible"/>
                                          </p:to>
                                        </p:set>
                                        <p:animEffect transition="in" filter="wipe(left)">
                                          <p:cBhvr>
                                            <p:cTn id="64" dur="500"/>
                                            <p:tgtEl>
                                              <p:spTgt spid="219"/>
                                            </p:tgtEl>
                                          </p:cBhvr>
                                        </p:animEffect>
                                      </p:childTnLst>
                                    </p:cTn>
                                  </p:par>
                                  <p:par>
                                    <p:cTn id="65" presetID="22" presetClass="entr" presetSubtype="8" fill="hold" nodeType="withEffect">
                                      <p:stCondLst>
                                        <p:cond delay="0"/>
                                      </p:stCondLst>
                                      <p:childTnLst>
                                        <p:set>
                                          <p:cBhvr>
                                            <p:cTn id="66" dur="1" fill="hold">
                                              <p:stCondLst>
                                                <p:cond delay="0"/>
                                              </p:stCondLst>
                                            </p:cTn>
                                            <p:tgtEl>
                                              <p:spTgt spid="218"/>
                                            </p:tgtEl>
                                            <p:attrNameLst>
                                              <p:attrName>style.visibility</p:attrName>
                                            </p:attrNameLst>
                                          </p:cBhvr>
                                          <p:to>
                                            <p:strVal val="visible"/>
                                          </p:to>
                                        </p:set>
                                        <p:animEffect transition="in" filter="wipe(left)">
                                          <p:cBhvr>
                                            <p:cTn id="67" dur="500"/>
                                            <p:tgtEl>
                                              <p:spTgt spid="218"/>
                                            </p:tgtEl>
                                          </p:cBhvr>
                                        </p:animEffect>
                                      </p:childTnLst>
                                    </p:cTn>
                                  </p:par>
                                  <p:par>
                                    <p:cTn id="68" presetID="22" presetClass="entr" presetSubtype="8" fill="hold" nodeType="withEffect">
                                      <p:stCondLst>
                                        <p:cond delay="0"/>
                                      </p:stCondLst>
                                      <p:childTnLst>
                                        <p:set>
                                          <p:cBhvr>
                                            <p:cTn id="69" dur="1" fill="hold">
                                              <p:stCondLst>
                                                <p:cond delay="0"/>
                                              </p:stCondLst>
                                            </p:cTn>
                                            <p:tgtEl>
                                              <p:spTgt spid="217"/>
                                            </p:tgtEl>
                                            <p:attrNameLst>
                                              <p:attrName>style.visibility</p:attrName>
                                            </p:attrNameLst>
                                          </p:cBhvr>
                                          <p:to>
                                            <p:strVal val="visible"/>
                                          </p:to>
                                        </p:set>
                                        <p:animEffect transition="in" filter="wipe(left)">
                                          <p:cBhvr>
                                            <p:cTn id="70" dur="500"/>
                                            <p:tgtEl>
                                              <p:spTgt spid="21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21"/>
                                            </p:tgtEl>
                                            <p:attrNameLst>
                                              <p:attrName>style.visibility</p:attrName>
                                            </p:attrNameLst>
                                          </p:cBhvr>
                                          <p:to>
                                            <p:strVal val="visible"/>
                                          </p:to>
                                        </p:set>
                                        <p:animEffect transition="in" filter="wipe(left)">
                                          <p:cBhvr>
                                            <p:cTn id="73" dur="500"/>
                                            <p:tgtEl>
                                              <p:spTgt spid="22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22"/>
                                            </p:tgtEl>
                                            <p:attrNameLst>
                                              <p:attrName>style.visibility</p:attrName>
                                            </p:attrNameLst>
                                          </p:cBhvr>
                                          <p:to>
                                            <p:strVal val="visible"/>
                                          </p:to>
                                        </p:set>
                                        <p:animEffect transition="in" filter="wipe(left)">
                                          <p:cBhvr>
                                            <p:cTn id="76" dur="500"/>
                                            <p:tgtEl>
                                              <p:spTgt spid="222"/>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23"/>
                                            </p:tgtEl>
                                            <p:attrNameLst>
                                              <p:attrName>style.visibility</p:attrName>
                                            </p:attrNameLst>
                                          </p:cBhvr>
                                          <p:to>
                                            <p:strVal val="visible"/>
                                          </p:to>
                                        </p:set>
                                        <p:animEffect transition="in" filter="wipe(left)">
                                          <p:cBhvr>
                                            <p:cTn id="79" dur="500"/>
                                            <p:tgtEl>
                                              <p:spTgt spid="22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left)">
                                          <p:cBhvr>
                                            <p:cTn id="82" dur="500"/>
                                            <p:tgtEl>
                                              <p:spTgt spid="29"/>
                                            </p:tgtEl>
                                          </p:cBhvr>
                                        </p:animEffect>
                                      </p:childTnLst>
                                    </p:cTn>
                                  </p:par>
                                  <p:par>
                                    <p:cTn id="83" presetID="22" presetClass="entr" presetSubtype="8"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par>
                                    <p:cTn id="86" presetID="22" presetClass="entr" presetSubtype="8"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p:bldP spid="213" grpId="0" animBg="1"/>
          <p:bldP spid="214" grpId="0"/>
          <p:bldP spid="215" grpId="0" animBg="1"/>
          <p:bldP spid="216" grpId="0"/>
          <p:bldP spid="220" grpId="0" animBg="1"/>
          <p:bldP spid="221" grpId="0"/>
          <p:bldP spid="222" grpId="0"/>
          <p:bldP spid="223" grpId="0"/>
          <p:bldP spid="224" grpId="0"/>
          <p:bldP spid="25" grpId="0" animBg="1"/>
          <p:bldP spid="26" grpId="0"/>
          <p:bldP spid="29" grpId="0"/>
          <p:bldP spid="35"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par>
                              <p:cTn id="13" fill="hold">
                                <p:stCondLst>
                                  <p:cond delay="500"/>
                                </p:stCondLst>
                                <p:childTnLst>
                                  <p:par>
                                    <p:cTn id="14" presetID="2" presetClass="entr" presetSubtype="2" accel="7000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1+#ppt_w/2"/>
                                              </p:val>
                                            </p:tav>
                                            <p:tav tm="100000">
                                              <p:val>
                                                <p:strVal val="#ppt_x"/>
                                              </p:val>
                                            </p:tav>
                                          </p:tavLst>
                                        </p:anim>
                                        <p:anim calcmode="lin" valueType="num">
                                          <p:cBhvr additive="base">
                                            <p:cTn id="17" dur="500" fill="hold"/>
                                            <p:tgtEl>
                                              <p:spTgt spid="35"/>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200" fill="hold"/>
                                            <p:tgtEl>
                                              <p:spTgt spid="46"/>
                                            </p:tgtEl>
                                            <p:attrNameLst>
                                              <p:attrName>ppt_w</p:attrName>
                                            </p:attrNameLst>
                                          </p:cBhvr>
                                          <p:tavLst>
                                            <p:tav tm="0">
                                              <p:val>
                                                <p:fltVal val="0"/>
                                              </p:val>
                                            </p:tav>
                                            <p:tav tm="100000">
                                              <p:val>
                                                <p:strVal val="#ppt_w"/>
                                              </p:val>
                                            </p:tav>
                                          </p:tavLst>
                                        </p:anim>
                                        <p:anim calcmode="lin" valueType="num">
                                          <p:cBhvr>
                                            <p:cTn id="21" dur="200" fill="hold"/>
                                            <p:tgtEl>
                                              <p:spTgt spid="46"/>
                                            </p:tgtEl>
                                            <p:attrNameLst>
                                              <p:attrName>ppt_h</p:attrName>
                                            </p:attrNameLst>
                                          </p:cBhvr>
                                          <p:tavLst>
                                            <p:tav tm="0">
                                              <p:val>
                                                <p:fltVal val="0"/>
                                              </p:val>
                                            </p:tav>
                                            <p:tav tm="100000">
                                              <p:val>
                                                <p:strVal val="#ppt_h"/>
                                              </p:val>
                                            </p:tav>
                                          </p:tavLst>
                                        </p:anim>
                                        <p:animEffect transition="in" filter="fade">
                                          <p:cBhvr>
                                            <p:cTn id="22" dur="200"/>
                                            <p:tgtEl>
                                              <p:spTgt spid="46"/>
                                            </p:tgtEl>
                                          </p:cBhvr>
                                        </p:animEffect>
                                      </p:childTnLst>
                                    </p:cTn>
                                  </p:par>
                                </p:childTnLst>
                              </p:cTn>
                            </p:par>
                            <p:par>
                              <p:cTn id="23" fill="hold">
                                <p:stCondLst>
                                  <p:cond delay="1000"/>
                                </p:stCondLst>
                                <p:childTnLst>
                                  <p:par>
                                    <p:cTn id="24" presetID="26" presetClass="emph" presetSubtype="0" fill="hold" nodeType="afterEffect">
                                      <p:stCondLst>
                                        <p:cond delay="0"/>
                                      </p:stCondLst>
                                      <p:childTnLst>
                                        <p:animEffect transition="out" filter="fade">
                                          <p:cBhvr>
                                            <p:cTn id="25" dur="500" tmFilter="0, 0; .2, .5; .8, .5; 1, 0"/>
                                            <p:tgtEl>
                                              <p:spTgt spid="46"/>
                                            </p:tgtEl>
                                          </p:cBhvr>
                                        </p:animEffect>
                                        <p:animScale>
                                          <p:cBhvr>
                                            <p:cTn id="26" dur="250" autoRev="1" fill="hold"/>
                                            <p:tgtEl>
                                              <p:spTgt spid="46"/>
                                            </p:tgtEl>
                                          </p:cBhvr>
                                          <p:by x="105000" y="105000"/>
                                        </p:animScale>
                                      </p:childTnLst>
                                    </p:cTn>
                                  </p:par>
                                  <p:par>
                                    <p:cTn id="27" presetID="16" presetClass="entr" presetSubtype="37"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outVertical)">
                                          <p:cBhvr>
                                            <p:cTn id="29" dur="700"/>
                                            <p:tgtEl>
                                              <p:spTgt spid="45"/>
                                            </p:tgtEl>
                                          </p:cBhvr>
                                        </p:animEffect>
                                      </p:childTnLst>
                                    </p:cTn>
                                  </p:par>
                                  <p:par>
                                    <p:cTn id="30" presetID="14" presetClass="entr" presetSubtype="10" fill="hold" grpId="0" nodeType="withEffect">
                                      <p:stCondLst>
                                        <p:cond delay="300"/>
                                      </p:stCondLst>
                                      <p:childTnLst>
                                        <p:set>
                                          <p:cBhvr>
                                            <p:cTn id="31" dur="1" fill="hold">
                                              <p:stCondLst>
                                                <p:cond delay="0"/>
                                              </p:stCondLst>
                                            </p:cTn>
                                            <p:tgtEl>
                                              <p:spTgt spid="220"/>
                                            </p:tgtEl>
                                            <p:attrNameLst>
                                              <p:attrName>style.visibility</p:attrName>
                                            </p:attrNameLst>
                                          </p:cBhvr>
                                          <p:to>
                                            <p:strVal val="visible"/>
                                          </p:to>
                                        </p:set>
                                        <p:animEffect transition="in" filter="randombar(horizontal)">
                                          <p:cBhvr>
                                            <p:cTn id="32" dur="500"/>
                                            <p:tgtEl>
                                              <p:spTgt spid="220"/>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224"/>
                                            </p:tgtEl>
                                            <p:attrNameLst>
                                              <p:attrName>style.visibility</p:attrName>
                                            </p:attrNameLst>
                                          </p:cBhvr>
                                          <p:to>
                                            <p:strVal val="visible"/>
                                          </p:to>
                                        </p:set>
                                        <p:animEffect transition="in" filter="fade">
                                          <p:cBhvr>
                                            <p:cTn id="35" dur="500"/>
                                            <p:tgtEl>
                                              <p:spTgt spid="224"/>
                                            </p:tgtEl>
                                          </p:cBhvr>
                                        </p:animEffect>
                                      </p:childTnLst>
                                    </p:cTn>
                                  </p:par>
                                </p:childTnLst>
                              </p:cTn>
                            </p:par>
                            <p:par>
                              <p:cTn id="36" fill="hold">
                                <p:stCondLst>
                                  <p:cond delay="1500"/>
                                </p:stCondLst>
                                <p:childTnLst>
                                  <p:par>
                                    <p:cTn id="37" presetID="21" presetClass="entr" presetSubtype="1" fill="hold" grpId="0" nodeType="afterEffect">
                                      <p:stCondLst>
                                        <p:cond delay="0"/>
                                      </p:stCondLst>
                                      <p:childTnLst>
                                        <p:set>
                                          <p:cBhvr>
                                            <p:cTn id="38" dur="1" fill="hold">
                                              <p:stCondLst>
                                                <p:cond delay="0"/>
                                              </p:stCondLst>
                                            </p:cTn>
                                            <p:tgtEl>
                                              <p:spTgt spid="211"/>
                                            </p:tgtEl>
                                            <p:attrNameLst>
                                              <p:attrName>style.visibility</p:attrName>
                                            </p:attrNameLst>
                                          </p:cBhvr>
                                          <p:to>
                                            <p:strVal val="visible"/>
                                          </p:to>
                                        </p:set>
                                        <p:animEffect transition="in" filter="wheel(1)">
                                          <p:cBhvr>
                                            <p:cTn id="39" dur="500"/>
                                            <p:tgtEl>
                                              <p:spTgt spid="211"/>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12"/>
                                            </p:tgtEl>
                                            <p:attrNameLst>
                                              <p:attrName>style.visibility</p:attrName>
                                            </p:attrNameLst>
                                          </p:cBhvr>
                                          <p:to>
                                            <p:strVal val="visible"/>
                                          </p:to>
                                        </p:set>
                                        <p:animEffect transition="in" filter="wheel(1)">
                                          <p:cBhvr>
                                            <p:cTn id="42" dur="500"/>
                                            <p:tgtEl>
                                              <p:spTgt spid="212"/>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13"/>
                                            </p:tgtEl>
                                            <p:attrNameLst>
                                              <p:attrName>style.visibility</p:attrName>
                                            </p:attrNameLst>
                                          </p:cBhvr>
                                          <p:to>
                                            <p:strVal val="visible"/>
                                          </p:to>
                                        </p:set>
                                        <p:animEffect transition="in" filter="wheel(1)">
                                          <p:cBhvr>
                                            <p:cTn id="45" dur="500"/>
                                            <p:tgtEl>
                                              <p:spTgt spid="213"/>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heel(1)">
                                          <p:cBhvr>
                                            <p:cTn id="48" dur="500"/>
                                            <p:tgtEl>
                                              <p:spTgt spid="21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215"/>
                                            </p:tgtEl>
                                            <p:attrNameLst>
                                              <p:attrName>style.visibility</p:attrName>
                                            </p:attrNameLst>
                                          </p:cBhvr>
                                          <p:to>
                                            <p:strVal val="visible"/>
                                          </p:to>
                                        </p:set>
                                        <p:animEffect transition="in" filter="wheel(1)">
                                          <p:cBhvr>
                                            <p:cTn id="51" dur="500"/>
                                            <p:tgtEl>
                                              <p:spTgt spid="215"/>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216"/>
                                            </p:tgtEl>
                                            <p:attrNameLst>
                                              <p:attrName>style.visibility</p:attrName>
                                            </p:attrNameLst>
                                          </p:cBhvr>
                                          <p:to>
                                            <p:strVal val="visible"/>
                                          </p:to>
                                        </p:set>
                                        <p:animEffect transition="in" filter="wheel(1)">
                                          <p:cBhvr>
                                            <p:cTn id="54" dur="500"/>
                                            <p:tgtEl>
                                              <p:spTgt spid="216"/>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heel(1)">
                                          <p:cBhvr>
                                            <p:cTn id="57" dur="500"/>
                                            <p:tgtEl>
                                              <p:spTgt spid="26"/>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heel(1)">
                                          <p:cBhvr>
                                            <p:cTn id="60" dur="500"/>
                                            <p:tgtEl>
                                              <p:spTgt spid="25"/>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219"/>
                                            </p:tgtEl>
                                            <p:attrNameLst>
                                              <p:attrName>style.visibility</p:attrName>
                                            </p:attrNameLst>
                                          </p:cBhvr>
                                          <p:to>
                                            <p:strVal val="visible"/>
                                          </p:to>
                                        </p:set>
                                        <p:animEffect transition="in" filter="wipe(left)">
                                          <p:cBhvr>
                                            <p:cTn id="64" dur="500"/>
                                            <p:tgtEl>
                                              <p:spTgt spid="219"/>
                                            </p:tgtEl>
                                          </p:cBhvr>
                                        </p:animEffect>
                                      </p:childTnLst>
                                    </p:cTn>
                                  </p:par>
                                  <p:par>
                                    <p:cTn id="65" presetID="22" presetClass="entr" presetSubtype="8" fill="hold" nodeType="withEffect">
                                      <p:stCondLst>
                                        <p:cond delay="0"/>
                                      </p:stCondLst>
                                      <p:childTnLst>
                                        <p:set>
                                          <p:cBhvr>
                                            <p:cTn id="66" dur="1" fill="hold">
                                              <p:stCondLst>
                                                <p:cond delay="0"/>
                                              </p:stCondLst>
                                            </p:cTn>
                                            <p:tgtEl>
                                              <p:spTgt spid="218"/>
                                            </p:tgtEl>
                                            <p:attrNameLst>
                                              <p:attrName>style.visibility</p:attrName>
                                            </p:attrNameLst>
                                          </p:cBhvr>
                                          <p:to>
                                            <p:strVal val="visible"/>
                                          </p:to>
                                        </p:set>
                                        <p:animEffect transition="in" filter="wipe(left)">
                                          <p:cBhvr>
                                            <p:cTn id="67" dur="500"/>
                                            <p:tgtEl>
                                              <p:spTgt spid="218"/>
                                            </p:tgtEl>
                                          </p:cBhvr>
                                        </p:animEffect>
                                      </p:childTnLst>
                                    </p:cTn>
                                  </p:par>
                                  <p:par>
                                    <p:cTn id="68" presetID="22" presetClass="entr" presetSubtype="8" fill="hold" nodeType="withEffect">
                                      <p:stCondLst>
                                        <p:cond delay="0"/>
                                      </p:stCondLst>
                                      <p:childTnLst>
                                        <p:set>
                                          <p:cBhvr>
                                            <p:cTn id="69" dur="1" fill="hold">
                                              <p:stCondLst>
                                                <p:cond delay="0"/>
                                              </p:stCondLst>
                                            </p:cTn>
                                            <p:tgtEl>
                                              <p:spTgt spid="217"/>
                                            </p:tgtEl>
                                            <p:attrNameLst>
                                              <p:attrName>style.visibility</p:attrName>
                                            </p:attrNameLst>
                                          </p:cBhvr>
                                          <p:to>
                                            <p:strVal val="visible"/>
                                          </p:to>
                                        </p:set>
                                        <p:animEffect transition="in" filter="wipe(left)">
                                          <p:cBhvr>
                                            <p:cTn id="70" dur="500"/>
                                            <p:tgtEl>
                                              <p:spTgt spid="21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21"/>
                                            </p:tgtEl>
                                            <p:attrNameLst>
                                              <p:attrName>style.visibility</p:attrName>
                                            </p:attrNameLst>
                                          </p:cBhvr>
                                          <p:to>
                                            <p:strVal val="visible"/>
                                          </p:to>
                                        </p:set>
                                        <p:animEffect transition="in" filter="wipe(left)">
                                          <p:cBhvr>
                                            <p:cTn id="73" dur="500"/>
                                            <p:tgtEl>
                                              <p:spTgt spid="22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22"/>
                                            </p:tgtEl>
                                            <p:attrNameLst>
                                              <p:attrName>style.visibility</p:attrName>
                                            </p:attrNameLst>
                                          </p:cBhvr>
                                          <p:to>
                                            <p:strVal val="visible"/>
                                          </p:to>
                                        </p:set>
                                        <p:animEffect transition="in" filter="wipe(left)">
                                          <p:cBhvr>
                                            <p:cTn id="76" dur="500"/>
                                            <p:tgtEl>
                                              <p:spTgt spid="222"/>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23"/>
                                            </p:tgtEl>
                                            <p:attrNameLst>
                                              <p:attrName>style.visibility</p:attrName>
                                            </p:attrNameLst>
                                          </p:cBhvr>
                                          <p:to>
                                            <p:strVal val="visible"/>
                                          </p:to>
                                        </p:set>
                                        <p:animEffect transition="in" filter="wipe(left)">
                                          <p:cBhvr>
                                            <p:cTn id="79" dur="500"/>
                                            <p:tgtEl>
                                              <p:spTgt spid="22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left)">
                                          <p:cBhvr>
                                            <p:cTn id="82" dur="500"/>
                                            <p:tgtEl>
                                              <p:spTgt spid="29"/>
                                            </p:tgtEl>
                                          </p:cBhvr>
                                        </p:animEffect>
                                      </p:childTnLst>
                                    </p:cTn>
                                  </p:par>
                                  <p:par>
                                    <p:cTn id="83" presetID="22" presetClass="entr" presetSubtype="8"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par>
                                    <p:cTn id="86" presetID="22" presetClass="entr" presetSubtype="8"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p:bldP spid="213" grpId="0" animBg="1"/>
          <p:bldP spid="214" grpId="0"/>
          <p:bldP spid="215" grpId="0" animBg="1"/>
          <p:bldP spid="216" grpId="0"/>
          <p:bldP spid="220" grpId="0" animBg="1"/>
          <p:bldP spid="221" grpId="0"/>
          <p:bldP spid="222" grpId="0"/>
          <p:bldP spid="223" grpId="0"/>
          <p:bldP spid="224" grpId="0"/>
          <p:bldP spid="25" grpId="0" animBg="1"/>
          <p:bldP spid="26" grpId="0"/>
          <p:bldP spid="29" grpId="0"/>
          <p:bldP spid="35" grpId="0" animBg="1"/>
          <p:bldP spid="4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ÁC DỤNG CỦA ENZYM LACTA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5171" y="410817"/>
            <a:ext cx="10814464" cy="6083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10"/>
          <p:cNvSpPr/>
          <p:nvPr/>
        </p:nvSpPr>
        <p:spPr>
          <a:xfrm>
            <a:off x="1714328" y="2279497"/>
            <a:ext cx="856953"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4" name="TextBox 3"/>
          <p:cNvSpPr txBox="1"/>
          <p:nvPr/>
        </p:nvSpPr>
        <p:spPr>
          <a:xfrm>
            <a:off x="1714298" y="2305406"/>
            <a:ext cx="950071" cy="446264"/>
          </a:xfrm>
          <a:prstGeom prst="rect">
            <a:avLst/>
          </a:prstGeom>
          <a:noFill/>
        </p:spPr>
        <p:txBody>
          <a:bodyPr wrap="square" lIns="121908" tIns="60954" rIns="121908" bIns="60954"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01</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
        <p:nvSpPr>
          <p:cNvPr id="5" name="矩形 212"/>
          <p:cNvSpPr/>
          <p:nvPr/>
        </p:nvSpPr>
        <p:spPr>
          <a:xfrm>
            <a:off x="1714328" y="3167021"/>
            <a:ext cx="856953" cy="4910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6" name="TextBox 5"/>
          <p:cNvSpPr txBox="1"/>
          <p:nvPr/>
        </p:nvSpPr>
        <p:spPr>
          <a:xfrm>
            <a:off x="1704139" y="3192930"/>
            <a:ext cx="950071" cy="446264"/>
          </a:xfrm>
          <a:prstGeom prst="rect">
            <a:avLst/>
          </a:prstGeom>
          <a:noFill/>
        </p:spPr>
        <p:txBody>
          <a:bodyPr wrap="square" lIns="121908" tIns="60954" rIns="121908" bIns="60954"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02</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
        <p:nvSpPr>
          <p:cNvPr id="7" name="矩形 214"/>
          <p:cNvSpPr/>
          <p:nvPr/>
        </p:nvSpPr>
        <p:spPr>
          <a:xfrm>
            <a:off x="1714328" y="4061117"/>
            <a:ext cx="856953"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8" name="TextBox 7"/>
          <p:cNvSpPr txBox="1"/>
          <p:nvPr/>
        </p:nvSpPr>
        <p:spPr>
          <a:xfrm>
            <a:off x="1704139" y="4087026"/>
            <a:ext cx="950071" cy="446264"/>
          </a:xfrm>
          <a:prstGeom prst="rect">
            <a:avLst/>
          </a:prstGeom>
          <a:noFill/>
        </p:spPr>
        <p:txBody>
          <a:bodyPr wrap="square" lIns="121908" tIns="60954" rIns="121908" bIns="60954"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03</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cxnSp>
        <p:nvCxnSpPr>
          <p:cNvPr id="9" name="直接连接符 216"/>
          <p:cNvCxnSpPr/>
          <p:nvPr/>
        </p:nvCxnSpPr>
        <p:spPr>
          <a:xfrm flipV="1">
            <a:off x="1697791" y="4590102"/>
            <a:ext cx="9054099" cy="660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217"/>
          <p:cNvCxnSpPr/>
          <p:nvPr/>
        </p:nvCxnSpPr>
        <p:spPr>
          <a:xfrm flipV="1">
            <a:off x="1697791" y="3694526"/>
            <a:ext cx="9054099" cy="660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218"/>
          <p:cNvCxnSpPr/>
          <p:nvPr/>
        </p:nvCxnSpPr>
        <p:spPr>
          <a:xfrm flipV="1">
            <a:off x="1714327" y="2807394"/>
            <a:ext cx="9054099" cy="660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矩形 219"/>
          <p:cNvSpPr/>
          <p:nvPr/>
        </p:nvSpPr>
        <p:spPr>
          <a:xfrm>
            <a:off x="1697789" y="1129306"/>
            <a:ext cx="9054099" cy="81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3" name="TextBox 12"/>
          <p:cNvSpPr txBox="1"/>
          <p:nvPr/>
        </p:nvSpPr>
        <p:spPr>
          <a:xfrm>
            <a:off x="2721928" y="2320795"/>
            <a:ext cx="8486115"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Đoạn phim đề cập đến loại enzyme </a:t>
            </a:r>
            <a:r>
              <a:rPr lang="en-US" sz="2000" dirty="0">
                <a:latin typeface="Times New Roman" panose="02020603050405020304" pitchFamily="18" charset="0"/>
                <a:cs typeface="Times New Roman" panose="02020603050405020304" pitchFamily="18" charset="0"/>
              </a:rPr>
              <a:t>lactase.</a:t>
            </a:r>
            <a:endParaRPr lang="zh-CN" altLang="en-US" sz="2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721928" y="3179514"/>
            <a:ext cx="8486115"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cs typeface="Times New Roman" panose="02020603050405020304" pitchFamily="18" charset="0"/>
              </a:rPr>
              <a:t>Enzyme lactase </a:t>
            </a:r>
            <a:r>
              <a:rPr lang="en-US" sz="2000" dirty="0">
                <a:latin typeface="Times New Roman" panose="02020603050405020304" pitchFamily="18" charset="0"/>
                <a:ea typeface="Calibri" panose="020F0502020204030204" pitchFamily="34" charset="0"/>
                <a:cs typeface="Times New Roman" panose="02020603050405020304" pitchFamily="18" charset="0"/>
              </a:rPr>
              <a:t>có ở trong </a:t>
            </a:r>
            <a:r>
              <a:rPr lang="en-US" sz="2000" dirty="0">
                <a:latin typeface="Times New Roman" panose="02020603050405020304" pitchFamily="18" charset="0"/>
                <a:cs typeface="Times New Roman" panose="02020603050405020304" pitchFamily="18" charset="0"/>
              </a:rPr>
              <a:t>ruột non. </a:t>
            </a:r>
            <a:endParaRPr lang="zh-CN" altLang="en-US" sz="2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721928" y="4080667"/>
            <a:ext cx="9649082"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cs typeface="Times New Roman" panose="02020603050405020304" pitchFamily="18" charset="0"/>
              </a:rPr>
              <a:t>Enzyme lactase đóng vai trò là xúc tác trong quá trình chuyển hoá lactose.</a:t>
            </a:r>
            <a:endParaRPr lang="zh-CN" altLang="en-US" sz="20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816005" y="1300550"/>
            <a:ext cx="6874828" cy="492430"/>
          </a:xfrm>
          <a:prstGeom prst="rect">
            <a:avLst/>
          </a:prstGeom>
          <a:noFill/>
          <a:ln>
            <a:noFill/>
          </a:ln>
        </p:spPr>
        <p:txBody>
          <a:bodyPr wrap="square" lIns="121908" tIns="60954" rIns="121908" bIns="60954" rtlCol="0">
            <a:spAutoFit/>
          </a:bodyPr>
          <a:lstStyle/>
          <a:p>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 sát đoạn phim và cho biết:</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17" name="矩形 214"/>
          <p:cNvSpPr/>
          <p:nvPr/>
        </p:nvSpPr>
        <p:spPr>
          <a:xfrm>
            <a:off x="1741027" y="4956575"/>
            <a:ext cx="856953"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8" name="TextBox 17"/>
          <p:cNvSpPr txBox="1"/>
          <p:nvPr/>
        </p:nvSpPr>
        <p:spPr>
          <a:xfrm>
            <a:off x="1730838" y="4982484"/>
            <a:ext cx="950071" cy="446264"/>
          </a:xfrm>
          <a:prstGeom prst="rect">
            <a:avLst/>
          </a:prstGeom>
          <a:noFill/>
        </p:spPr>
        <p:txBody>
          <a:bodyPr wrap="square" lIns="121908" tIns="60954" rIns="121908" bIns="60954"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04</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cxnSp>
        <p:nvCxnSpPr>
          <p:cNvPr id="19" name="直接连接符 216"/>
          <p:cNvCxnSpPr/>
          <p:nvPr/>
        </p:nvCxnSpPr>
        <p:spPr>
          <a:xfrm flipV="1">
            <a:off x="1724490" y="5485560"/>
            <a:ext cx="9054099" cy="660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217"/>
          <p:cNvCxnSpPr/>
          <p:nvPr/>
        </p:nvCxnSpPr>
        <p:spPr>
          <a:xfrm flipV="1">
            <a:off x="1724490" y="4589984"/>
            <a:ext cx="9054099" cy="660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71255" y="4911948"/>
            <a:ext cx="8486115" cy="474345"/>
          </a:xfrm>
          <a:prstGeom prst="rect">
            <a:avLst/>
          </a:prstGeom>
          <a:noFill/>
          <a:ln>
            <a:noFill/>
          </a:ln>
        </p:spPr>
        <p:txBody>
          <a:bodyPr wrap="square" lIns="121908" tIns="60954" rIns="121908" bIns="60954" rtlCol="0">
            <a:spAutoFit/>
          </a:bodyPr>
          <a:lstStyle/>
          <a:p>
            <a:pPr indent="254000">
              <a:lnSpc>
                <a:spcPct val="115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Ảnh hưởng như thế nào đến tốc độ chuyển hoá giữa các chất? </a:t>
            </a:r>
            <a:endParaRPr lang="en-US" sz="20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1"/>
          <p:cNvGrpSpPr/>
          <p:nvPr/>
        </p:nvGrpSpPr>
        <p:grpSpPr>
          <a:xfrm>
            <a:off x="686123" y="158283"/>
            <a:ext cx="3393729" cy="579593"/>
            <a:chOff x="686123" y="158283"/>
            <a:chExt cx="3393729" cy="579593"/>
          </a:xfrm>
        </p:grpSpPr>
        <p:sp>
          <p:nvSpPr>
            <p:cNvPr id="24" name="圆角矩形 6"/>
            <p:cNvSpPr/>
            <p:nvPr/>
          </p:nvSpPr>
          <p:spPr>
            <a:xfrm>
              <a:off x="915339" y="158283"/>
              <a:ext cx="3164513" cy="579593"/>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5" name="组合 7"/>
            <p:cNvGrpSpPr/>
            <p:nvPr/>
          </p:nvGrpSpPr>
          <p:grpSpPr>
            <a:xfrm>
              <a:off x="985628" y="327712"/>
              <a:ext cx="96284" cy="91451"/>
              <a:chOff x="4486616" y="3001075"/>
              <a:chExt cx="274695" cy="274699"/>
            </a:xfrm>
          </p:grpSpPr>
          <p:sp>
            <p:nvSpPr>
              <p:cNvPr id="26"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7"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8" name="组合 10"/>
            <p:cNvGrpSpPr/>
            <p:nvPr/>
          </p:nvGrpSpPr>
          <p:grpSpPr>
            <a:xfrm>
              <a:off x="686123" y="327712"/>
              <a:ext cx="96284" cy="91451"/>
              <a:chOff x="4486616" y="3001075"/>
              <a:chExt cx="274695" cy="274699"/>
            </a:xfrm>
          </p:grpSpPr>
          <p:sp>
            <p:nvSpPr>
              <p:cNvPr id="29"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0"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1" name="组合 13"/>
            <p:cNvGrpSpPr/>
            <p:nvPr/>
          </p:nvGrpSpPr>
          <p:grpSpPr>
            <a:xfrm>
              <a:off x="752680" y="334670"/>
              <a:ext cx="234183" cy="45719"/>
              <a:chOff x="4318304" y="3089060"/>
              <a:chExt cx="384317" cy="61430"/>
            </a:xfrm>
          </p:grpSpPr>
          <p:sp>
            <p:nvSpPr>
              <p:cNvPr id="32"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3"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34" name="文本框 16"/>
            <p:cNvSpPr txBox="1"/>
            <p:nvPr/>
          </p:nvSpPr>
          <p:spPr>
            <a:xfrm>
              <a:off x="1565048" y="201935"/>
              <a:ext cx="2485256" cy="461665"/>
            </a:xfrm>
            <a:prstGeom prst="rect">
              <a:avLst/>
            </a:prstGeom>
            <a:noFill/>
          </p:spPr>
          <p:txBody>
            <a:bodyPr wrap="square" rtlCol="0">
              <a:spAutoFit/>
            </a:bodyPr>
            <a:lstStyle/>
            <a:p>
              <a:pPr algn="ctr"/>
              <a:r>
                <a:rPr lang="en-US" altLang="zh-CN" sz="2400" b="1" dirty="0">
                  <a:solidFill>
                    <a:schemeClr val="bg1"/>
                  </a:solidFill>
                  <a:latin typeface="Times New Roman" panose="02020603050405020304" pitchFamily="18" charset="0"/>
                  <a:cs typeface="Times New Roman" panose="02020603050405020304" pitchFamily="18" charset="0"/>
                </a:rPr>
                <a:t>KHỞI ĐỘNG</a:t>
              </a:r>
              <a:endParaRPr lang="zh-CN" altLang="en-US" sz="2400" b="1" dirty="0">
                <a:solidFill>
                  <a:schemeClr val="bg1"/>
                </a:solidFill>
                <a:latin typeface="造字工房悦黑体验版细体" pitchFamily="50" charset="-122"/>
                <a:ea typeface="造字工房悦黑体验版细体" pitchFamily="50" charset="-122"/>
              </a:endParaRPr>
            </a:p>
          </p:txBody>
        </p:sp>
        <p:grpSp>
          <p:nvGrpSpPr>
            <p:cNvPr id="35" name="组合 26"/>
            <p:cNvGrpSpPr/>
            <p:nvPr/>
          </p:nvGrpSpPr>
          <p:grpSpPr>
            <a:xfrm>
              <a:off x="1287152" y="251539"/>
              <a:ext cx="366541" cy="415498"/>
              <a:chOff x="5030931" y="2837170"/>
              <a:chExt cx="601529" cy="717910"/>
            </a:xfrm>
          </p:grpSpPr>
          <p:sp>
            <p:nvSpPr>
              <p:cNvPr id="36"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7"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1</a:t>
                </a:r>
                <a:endParaRPr lang="zh-CN" altLang="en-US" sz="2100" dirty="0">
                  <a:solidFill>
                    <a:srgbClr val="FFB850"/>
                  </a:solidFill>
                  <a:latin typeface="Impact" panose="020B0806030902050204" pitchFamily="34" charset="0"/>
                </a:endParaRPr>
              </a:p>
            </p:txBody>
          </p:sp>
        </p:grpSp>
      </p:grpSp>
      <p:sp>
        <p:nvSpPr>
          <p:cNvPr id="38" name="TextBox 37"/>
          <p:cNvSpPr txBox="1"/>
          <p:nvPr/>
        </p:nvSpPr>
        <p:spPr>
          <a:xfrm>
            <a:off x="2737537" y="2285291"/>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Đoạn phim đề cập đến loại enzyme nào?</a:t>
            </a:r>
            <a:endParaRPr lang="zh-CN" altLang="en-US" sz="2000" dirty="0">
              <a:solidFill>
                <a:schemeClr val="tx1">
                  <a:lumMod val="50000"/>
                  <a:lumOff val="50000"/>
                </a:schemeClr>
              </a:solidFill>
              <a:latin typeface="+mn-ea"/>
              <a:cs typeface="+mn-ea"/>
            </a:endParaRPr>
          </a:p>
        </p:txBody>
      </p:sp>
      <p:sp>
        <p:nvSpPr>
          <p:cNvPr id="39" name="TextBox 38"/>
          <p:cNvSpPr txBox="1"/>
          <p:nvPr/>
        </p:nvSpPr>
        <p:spPr>
          <a:xfrm>
            <a:off x="2721928" y="3151256"/>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Enzyme này có ở đâu trong cơ thể?</a:t>
            </a:r>
            <a:endParaRPr lang="zh-CN" altLang="en-US" sz="2000" dirty="0">
              <a:solidFill>
                <a:schemeClr val="tx1">
                  <a:lumMod val="50000"/>
                  <a:lumOff val="50000"/>
                </a:schemeClr>
              </a:solidFill>
              <a:latin typeface="+mn-ea"/>
              <a:cs typeface="+mn-ea"/>
            </a:endParaRPr>
          </a:p>
        </p:txBody>
      </p:sp>
      <p:sp>
        <p:nvSpPr>
          <p:cNvPr id="40" name="TextBox 39"/>
          <p:cNvSpPr txBox="1"/>
          <p:nvPr/>
        </p:nvSpPr>
        <p:spPr>
          <a:xfrm>
            <a:off x="2804857" y="4076135"/>
            <a:ext cx="7492046" cy="430875"/>
          </a:xfrm>
          <a:prstGeom prst="rect">
            <a:avLst/>
          </a:prstGeom>
          <a:noFill/>
          <a:ln>
            <a:noFill/>
          </a:ln>
        </p:spPr>
        <p:txBody>
          <a:bodyPr wrap="square" lIns="121908" tIns="60954" rIns="121908" bIns="60954" rtlCol="0">
            <a:spAutoFit/>
          </a:bodyPr>
          <a:lstStyle/>
          <a:p>
            <a:r>
              <a:rPr lang="en-US" sz="2000" dirty="0">
                <a:latin typeface="Times New Roman" panose="02020603050405020304" pitchFamily="18" charset="0"/>
                <a:ea typeface="Calibri" panose="020F0502020204030204" pitchFamily="34" charset="0"/>
              </a:rPr>
              <a:t>Enzyme này có vai trò gì đối với cơ thể?</a:t>
            </a:r>
            <a:endParaRPr lang="zh-CN" altLang="en-US" sz="2000" dirty="0">
              <a:solidFill>
                <a:schemeClr val="tx1">
                  <a:lumMod val="50000"/>
                  <a:lumOff val="50000"/>
                </a:schemeClr>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500"/>
                                        <p:tgtEl>
                                          <p:spTgt spid="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500"/>
                                        <p:tgtEl>
                                          <p:spTgt spid="4"/>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500"/>
                                        <p:tgtEl>
                                          <p:spTgt spid="5"/>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500"/>
                                        <p:tgtEl>
                                          <p:spTgt spid="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500"/>
                                        <p:tgtEl>
                                          <p:spTgt spid="7"/>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500"/>
                                        <p:tgtEl>
                                          <p:spTgt spid="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1)">
                                      <p:cBhvr>
                                        <p:cTn id="36" dur="500"/>
                                        <p:tgtEl>
                                          <p:spTgt spid="18"/>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par>
                                <p:cTn id="44" presetID="22" presetClass="entr" presetSubtype="8"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par>
                                <p:cTn id="50" presetID="22" presetClass="entr" presetSubtype="8"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left)">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par>
                                <p:cTn id="71" presetID="1" presetClass="exit" presetSubtype="0" fill="hold" grpId="1" nodeType="withEffect">
                                  <p:stCondLst>
                                    <p:cond delay="0"/>
                                  </p:stCondLst>
                                  <p:childTnLst>
                                    <p:set>
                                      <p:cBhvr>
                                        <p:cTn id="72" dur="1" fill="hold">
                                          <p:stCondLst>
                                            <p:cond delay="0"/>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9"/>
                                        </p:tgtEl>
                                        <p:attrNameLst>
                                          <p:attrName>style.visibility</p:attrName>
                                        </p:attrNameLst>
                                      </p:cBhvr>
                                      <p:to>
                                        <p:strVal val="hidden"/>
                                      </p:to>
                                    </p:set>
                                  </p:childTnLst>
                                </p:cTn>
                              </p:par>
                              <p:par>
                                <p:cTn id="77" presetID="22" presetClass="entr" presetSubtype="8"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left)">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40"/>
                                        </p:tgtEl>
                                        <p:attrNameLst>
                                          <p:attrName>style.visibility</p:attrName>
                                        </p:attrNameLst>
                                      </p:cBhvr>
                                      <p:to>
                                        <p:strVal val="hidden"/>
                                      </p:to>
                                    </p:set>
                                  </p:childTnLst>
                                </p:cTn>
                              </p:par>
                              <p:par>
                                <p:cTn id="84" presetID="22" presetClass="entr" presetSubtype="8"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left)">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P spid="12" grpId="0" animBg="1"/>
      <p:bldP spid="13" grpId="0"/>
      <p:bldP spid="14" grpId="0"/>
      <p:bldP spid="15" grpId="0"/>
      <p:bldP spid="16" grpId="0"/>
      <p:bldP spid="17" grpId="0" animBg="1"/>
      <p:bldP spid="18" grpId="0"/>
      <p:bldP spid="21" grpId="0"/>
      <p:bldP spid="38" grpId="0"/>
      <p:bldP spid="38" grpId="1"/>
      <p:bldP spid="39" grpId="0"/>
      <p:bldP spid="39" grpId="1"/>
      <p:bldP spid="40" grpId="0"/>
      <p:bldP spid="4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45" y="2769721"/>
            <a:ext cx="4992154" cy="4992154"/>
          </a:xfrm>
          <a:prstGeom prst="rect">
            <a:avLst/>
          </a:prstGeom>
        </p:spPr>
      </p:pic>
      <p:grpSp>
        <p:nvGrpSpPr>
          <p:cNvPr id="17" name="组合 111"/>
          <p:cNvGrpSpPr/>
          <p:nvPr/>
        </p:nvGrpSpPr>
        <p:grpSpPr>
          <a:xfrm>
            <a:off x="2421555" y="1016000"/>
            <a:ext cx="1412870" cy="1348038"/>
            <a:chOff x="3843955" y="2446144"/>
            <a:chExt cx="1556194" cy="1556194"/>
          </a:xfrm>
        </p:grpSpPr>
        <p:grpSp>
          <p:nvGrpSpPr>
            <p:cNvPr id="18" name="组合 112"/>
            <p:cNvGrpSpPr/>
            <p:nvPr/>
          </p:nvGrpSpPr>
          <p:grpSpPr>
            <a:xfrm>
              <a:off x="3843955" y="2446144"/>
              <a:ext cx="1556194" cy="1556194"/>
              <a:chOff x="3154508" y="1821271"/>
              <a:chExt cx="2785107" cy="2785102"/>
            </a:xfrm>
          </p:grpSpPr>
          <p:sp>
            <p:nvSpPr>
              <p:cNvPr id="31"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32" name="Freeform 5"/>
              <p:cNvSpPr/>
              <p:nvPr/>
            </p:nvSpPr>
            <p:spPr bwMode="auto">
              <a:xfrm rot="10800000">
                <a:off x="3447677" y="2114440"/>
                <a:ext cx="2198769" cy="2198765"/>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grpSp>
          <p:nvGrpSpPr>
            <p:cNvPr id="19" name="组合 113"/>
            <p:cNvGrpSpPr>
              <a:grpSpLocks noChangeAspect="1"/>
            </p:cNvGrpSpPr>
            <p:nvPr/>
          </p:nvGrpSpPr>
          <p:grpSpPr>
            <a:xfrm>
              <a:off x="4305202" y="2997957"/>
              <a:ext cx="675251" cy="459226"/>
              <a:chOff x="3897313" y="2016126"/>
              <a:chExt cx="749300" cy="509588"/>
            </a:xfrm>
            <a:solidFill>
              <a:schemeClr val="bg1"/>
            </a:solidFill>
          </p:grpSpPr>
          <p:sp>
            <p:nvSpPr>
              <p:cNvPr id="20"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1" name="Freeform 24"/>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2" name="Freeform 25"/>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3" name="Freeform 26"/>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4" name="Freeform 27"/>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5" name="Freeform 28"/>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6" name="Freeform 29"/>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7" name="Freeform 30"/>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8" name="Freeform 31"/>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9" name="Freeform 32"/>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0" name="Freeform 33"/>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lstStyle/>
              <a:p>
                <a:endParaRPr lang="zh-CN" altLang="en-US" dirty="0">
                  <a:solidFill>
                    <a:schemeClr val="bg1"/>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grpSp>
      </p:grpSp>
      <p:sp>
        <p:nvSpPr>
          <p:cNvPr id="33" name="Rectangle 32"/>
          <p:cNvSpPr/>
          <p:nvPr/>
        </p:nvSpPr>
        <p:spPr>
          <a:xfrm>
            <a:off x="4032497" y="1181885"/>
            <a:ext cx="6964252" cy="923330"/>
          </a:xfrm>
          <a:prstGeom prst="rect">
            <a:avLst/>
          </a:prstGeom>
          <a:ln w="38100">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lnSpc>
                <a:spcPct val="150000"/>
              </a:lnSpc>
            </a:pP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25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0-#ppt_h/2"/>
                                          </p:val>
                                        </p:tav>
                                        <p:tav tm="100000">
                                          <p:val>
                                            <p:strVal val="#ppt_y"/>
                                          </p:val>
                                        </p:tav>
                                      </p:tavLst>
                                    </p:anim>
                                  </p:childTnLst>
                                </p:cTn>
                              </p:par>
                              <p:par>
                                <p:cTn id="14" presetID="2" presetClass="entr" presetSubtype="4" fill="hold" grpId="0" nodeType="withEffect">
                                  <p:stCondLst>
                                    <p:cond delay="25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6123" y="974388"/>
            <a:ext cx="10385249" cy="446276"/>
          </a:xfrm>
          <a:prstGeom prst="rect">
            <a:avLst/>
          </a:prstGeom>
        </p:spPr>
        <p:txBody>
          <a:bodyPr wrap="square">
            <a:spAutoFit/>
          </a:bodyPr>
          <a:lstStyle/>
          <a:p>
            <a:pPr algn="just">
              <a:lnSpc>
                <a:spcPct val="115000"/>
              </a:lnSpc>
            </a:pPr>
            <a:r>
              <a:rPr lang="en-US" sz="2000" b="1" dirty="0">
                <a:latin typeface="Times New Roman" panose="02020603050405020304" pitchFamily="18" charset="0"/>
                <a:ea typeface="Calibri" panose="020F0502020204030204" pitchFamily="34" charset="0"/>
                <a:cs typeface="Times New Roman" panose="02020603050405020304" pitchFamily="18" charset="0"/>
              </a:rPr>
              <a:t>- Quan sát mô phỏng va chạm có hiệu quả, sau đó hoạt động theo nhóm màu trong 5 phút.</a:t>
            </a:r>
          </a:p>
        </p:txBody>
      </p:sp>
      <p:grpSp>
        <p:nvGrpSpPr>
          <p:cNvPr id="19" name="Group 18"/>
          <p:cNvGrpSpPr/>
          <p:nvPr/>
        </p:nvGrpSpPr>
        <p:grpSpPr>
          <a:xfrm>
            <a:off x="686123" y="158283"/>
            <a:ext cx="4292277" cy="579593"/>
            <a:chOff x="686123" y="158283"/>
            <a:chExt cx="4292277" cy="579593"/>
          </a:xfrm>
        </p:grpSpPr>
        <p:sp>
          <p:nvSpPr>
            <p:cNvPr id="3" name="圆角矩形 6"/>
            <p:cNvSpPr/>
            <p:nvPr/>
          </p:nvSpPr>
          <p:spPr>
            <a:xfrm>
              <a:off x="915339" y="158283"/>
              <a:ext cx="4063061" cy="579593"/>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4" name="组合 7"/>
            <p:cNvGrpSpPr/>
            <p:nvPr/>
          </p:nvGrpSpPr>
          <p:grpSpPr>
            <a:xfrm>
              <a:off x="985628" y="327712"/>
              <a:ext cx="96284" cy="91451"/>
              <a:chOff x="4486616" y="3001075"/>
              <a:chExt cx="274695" cy="274699"/>
            </a:xfrm>
          </p:grpSpPr>
          <p:sp>
            <p:nvSpPr>
              <p:cNvPr id="5"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10"/>
            <p:cNvGrpSpPr/>
            <p:nvPr/>
          </p:nvGrpSpPr>
          <p:grpSpPr>
            <a:xfrm>
              <a:off x="686123" y="327712"/>
              <a:ext cx="96284" cy="91451"/>
              <a:chOff x="4486616" y="3001075"/>
              <a:chExt cx="274695" cy="274699"/>
            </a:xfrm>
          </p:grpSpPr>
          <p:sp>
            <p:nvSpPr>
              <p:cNvPr id="8"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组合 13"/>
            <p:cNvGrpSpPr/>
            <p:nvPr/>
          </p:nvGrpSpPr>
          <p:grpSpPr>
            <a:xfrm>
              <a:off x="752680" y="334670"/>
              <a:ext cx="234183" cy="45719"/>
              <a:chOff x="4318304" y="3089060"/>
              <a:chExt cx="384317" cy="61430"/>
            </a:xfrm>
          </p:grpSpPr>
          <p:sp>
            <p:nvSpPr>
              <p:cNvPr id="11"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3" name="文本框 16"/>
            <p:cNvSpPr txBox="1"/>
            <p:nvPr/>
          </p:nvSpPr>
          <p:spPr>
            <a:xfrm>
              <a:off x="1565048" y="201935"/>
              <a:ext cx="3057752" cy="461665"/>
            </a:xfrm>
            <a:prstGeom prst="rect">
              <a:avLst/>
            </a:prstGeom>
            <a:noFill/>
          </p:spPr>
          <p:txBody>
            <a:bodyPr wrap="square" rtlCol="0">
              <a:spAutoFit/>
            </a:bodyPr>
            <a:lstStyle/>
            <a:p>
              <a:pPr algn="just"/>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lượng hoạt hoá </a:t>
              </a: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14" name="组合 26"/>
            <p:cNvGrpSpPr/>
            <p:nvPr/>
          </p:nvGrpSpPr>
          <p:grpSpPr>
            <a:xfrm>
              <a:off x="1287152" y="251539"/>
              <a:ext cx="366541" cy="415498"/>
              <a:chOff x="5030931" y="2837170"/>
              <a:chExt cx="601529" cy="717910"/>
            </a:xfrm>
          </p:grpSpPr>
          <p:sp>
            <p:nvSpPr>
              <p:cNvPr id="15"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文本框 28"/>
              <p:cNvSpPr txBox="1"/>
              <p:nvPr/>
            </p:nvSpPr>
            <p:spPr>
              <a:xfrm>
                <a:off x="5030931" y="2837170"/>
                <a:ext cx="601529" cy="717910"/>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2</a:t>
                </a:r>
                <a:endParaRPr lang="zh-CN" altLang="en-US" sz="2100" dirty="0">
                  <a:solidFill>
                    <a:srgbClr val="FFB850"/>
                  </a:solidFill>
                  <a:latin typeface="Impact" panose="020B0806030902050204" pitchFamily="34" charset="0"/>
                </a:endParaRPr>
              </a:p>
            </p:txBody>
          </p:sp>
        </p:grpSp>
      </p:grpSp>
      <p:sp>
        <p:nvSpPr>
          <p:cNvPr id="17" name="Rectangle 16"/>
          <p:cNvSpPr/>
          <p:nvPr/>
        </p:nvSpPr>
        <p:spPr>
          <a:xfrm>
            <a:off x="985628" y="1479061"/>
            <a:ext cx="10454274" cy="1938992"/>
          </a:xfrm>
          <a:prstGeom prst="rect">
            <a:avLst/>
          </a:prstGeom>
        </p:spPr>
        <p:txBody>
          <a:bodyPr wrap="square">
            <a:spAutoFit/>
          </a:bodyPr>
          <a:lstStyle/>
          <a:p>
            <a:pPr algn="just">
              <a:lnSpc>
                <a:spcPct val="150000"/>
              </a:lnSpc>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Nhiệm vụ của nhóm màu (nhóm chuyên gia): </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đỏ, xanh: nghiên cứu trả lời câu hỏi 1 trong phiếu học tập 1.  </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hồng, vàng:  nghiên cứu và trả lời câu hỏi 2 trong phiếu học tập 1.</a:t>
            </a:r>
          </a:p>
          <a:p>
            <a:pPr algn="just">
              <a:lnSpc>
                <a:spcPct val="150000"/>
              </a:lnSpc>
            </a:pPr>
            <a:r>
              <a:rPr lang="en-US" sz="2000" dirty="0">
                <a:latin typeface="Times New Roman" panose="02020603050405020304" pitchFamily="18" charset="0"/>
                <a:ea typeface="Calibri" panose="020F0502020204030204" pitchFamily="34" charset="0"/>
                <a:cs typeface="Times New Roman" panose="02020603050405020304" pitchFamily="18" charset="0"/>
              </a:rPr>
              <a:t>+ Nhóm màu tím, cam:  nghiên cứu và trả lời câu hỏi 3 trong phiếu học tập 1.</a:t>
            </a:r>
            <a:endParaRPr lang="en-US" sz="2000" dirty="0"/>
          </a:p>
        </p:txBody>
      </p:sp>
      <p:sp>
        <p:nvSpPr>
          <p:cNvPr id="18" name="Rectangle 17"/>
          <p:cNvSpPr/>
          <p:nvPr/>
        </p:nvSpPr>
        <p:spPr>
          <a:xfrm>
            <a:off x="1073159" y="4091643"/>
            <a:ext cx="9769338" cy="707886"/>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Nhóm số (nhóm mảnh ghép): Sau khi các nhóm màu làm việc xong, các chuyên gia di chuyển về nhóm số trao đổi nội dung phiếu học tâp 1. </a:t>
            </a:r>
            <a:endParaRPr lang="en-US" sz="2000" dirty="0">
              <a:latin typeface="Times New Roman" panose="02020603050405020304" pitchFamily="18" charset="0"/>
              <a:cs typeface="Times New Roman" panose="02020603050405020304" pitchFamily="18" charset="0"/>
            </a:endParaRPr>
          </a:p>
        </p:txBody>
      </p:sp>
      <p:sp>
        <p:nvSpPr>
          <p:cNvPr id="20" name="Rectangle 19"/>
          <p:cNvSpPr/>
          <p:nvPr/>
        </p:nvSpPr>
        <p:spPr>
          <a:xfrm>
            <a:off x="686123" y="3500643"/>
            <a:ext cx="6046848" cy="400110"/>
          </a:xfrm>
          <a:prstGeom prst="rect">
            <a:avLst/>
          </a:prstGeom>
        </p:spPr>
        <p:txBody>
          <a:bodyPr wrap="none">
            <a:spAutoFit/>
          </a:bodyPr>
          <a:lstStyle/>
          <a:p>
            <a:r>
              <a:rPr lang="en-US" sz="2000" b="1" dirty="0">
                <a:latin typeface="Times New Roman" panose="02020603050405020304" pitchFamily="18" charset="0"/>
                <a:ea typeface="Calibri" panose="020F0502020204030204" pitchFamily="34" charset="0"/>
                <a:cs typeface="Times New Roman" panose="02020603050405020304" pitchFamily="18" charset="0"/>
              </a:rPr>
              <a:t>- Sau 5 phút di chuyển về nhóm số hoạt động 10 phút.</a:t>
            </a:r>
            <a:endParaRPr lang="en-US"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4308" y="285234"/>
            <a:ext cx="4241674" cy="369332"/>
          </a:xfrm>
          <a:prstGeom prst="rect">
            <a:avLst/>
          </a:prstGeom>
        </p:spPr>
        <p:txBody>
          <a:bodyPr wrap="none">
            <a:spAutoFit/>
          </a:bodyPr>
          <a:lstStyle/>
          <a:p>
            <a:r>
              <a:rPr lang="en-US" b="1" dirty="0">
                <a:latin typeface="Times New Roman" panose="02020603050405020304" pitchFamily="18" charset="0"/>
                <a:ea typeface="Calibri" panose="020F0502020204030204" pitchFamily="34" charset="0"/>
                <a:cs typeface="Times New Roman" panose="02020603050405020304" pitchFamily="18" charset="0"/>
              </a:rPr>
              <a:t>MÔ PHỎNG VA CHẠM CÓ HIỆU QUẢ</a:t>
            </a:r>
            <a:endParaRPr lang="en-US" dirty="0"/>
          </a:p>
        </p:txBody>
      </p:sp>
      <p:pic>
        <p:nvPicPr>
          <p:cNvPr id="3" name="Va cham co hieu qua"/>
          <p:cNvPicPr>
            <a:picLocks noRot="1"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212975" y="777875"/>
            <a:ext cx="7921625" cy="5941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67"/>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967">
      <a:dk1>
        <a:srgbClr val="000000"/>
      </a:dk1>
      <a:lt1>
        <a:srgbClr val="FFFFFF"/>
      </a:lt1>
      <a:dk2>
        <a:srgbClr val="67A400"/>
      </a:dk2>
      <a:lt2>
        <a:srgbClr val="F8F8F8"/>
      </a:lt2>
      <a:accent1>
        <a:srgbClr val="538C2E"/>
      </a:accent1>
      <a:accent2>
        <a:srgbClr val="6D9E38"/>
      </a:accent2>
      <a:accent3>
        <a:srgbClr val="7FB344"/>
      </a:accent3>
      <a:accent4>
        <a:srgbClr val="67A400"/>
      </a:accent4>
      <a:accent5>
        <a:srgbClr val="9ECF61"/>
      </a:accent5>
      <a:accent6>
        <a:srgbClr val="67A400"/>
      </a:accent6>
      <a:hlink>
        <a:srgbClr val="00B050"/>
      </a:hlink>
      <a:folHlink>
        <a:srgbClr val="8BC24A"/>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自定义 2">
      <a:dk1>
        <a:sysClr val="windowText" lastClr="000000"/>
      </a:dk1>
      <a:lt1>
        <a:sysClr val="window" lastClr="FFFFFF"/>
      </a:lt1>
      <a:dk2>
        <a:srgbClr val="00487E"/>
      </a:dk2>
      <a:lt2>
        <a:srgbClr val="007EAE"/>
      </a:lt2>
      <a:accent1>
        <a:srgbClr val="189CFF"/>
      </a:accent1>
      <a:accent2>
        <a:srgbClr val="0081E2"/>
      </a:accent2>
      <a:accent3>
        <a:srgbClr val="5DD3FF"/>
      </a:accent3>
      <a:accent4>
        <a:srgbClr val="5DD3FF"/>
      </a:accent4>
      <a:accent5>
        <a:srgbClr val="2FA6FF"/>
      </a:accent5>
      <a:accent6>
        <a:srgbClr val="0084B4"/>
      </a:accent6>
      <a:hlink>
        <a:srgbClr val="005390"/>
      </a:hlink>
      <a:folHlink>
        <a:srgbClr val="2DC7F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1968</Words>
  <Application>Microsoft Office PowerPoint</Application>
  <PresentationFormat>Widescreen</PresentationFormat>
  <Paragraphs>187</Paragraphs>
  <Slides>31</Slides>
  <Notes>11</Notes>
  <HiddenSlides>0</HiddenSlides>
  <MMClips>4</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8" baseType="lpstr">
      <vt:lpstr>微软雅黑</vt:lpstr>
      <vt:lpstr>微软雅黑</vt:lpstr>
      <vt:lpstr>Microsoft YaHei Light</vt:lpstr>
      <vt:lpstr>SimSun</vt:lpstr>
      <vt:lpstr>Arial</vt:lpstr>
      <vt:lpstr>Arial Black</vt:lpstr>
      <vt:lpstr>Calibri</vt:lpstr>
      <vt:lpstr>Cambria Math</vt:lpstr>
      <vt:lpstr>Impact</vt:lpstr>
      <vt:lpstr>Tahoma</vt:lpstr>
      <vt:lpstr>Times New Roman</vt:lpstr>
      <vt:lpstr>Wingdings</vt:lpstr>
      <vt:lpstr>造字工房悦黑（非商用）常规体</vt:lpstr>
      <vt:lpstr>造字工房悦黑体验版细体</vt:lpstr>
      <vt:lpstr>Office 主题</vt:lpstr>
      <vt:lpstr>1_Custom Design</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TV-STEMTV-STEM</Manager>
  <Company>TV-STEM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TV-STEM</dc:title>
  <dc:subject>TV-STEM</dc:subject>
  <dc:creator>TV-STEM</dc:creator>
  <cp:keywords>TV-STEM</cp:keywords>
  <dc:description>TV-STEM</dc:description>
  <cp:lastModifiedBy>Nghiêm Xuân</cp:lastModifiedBy>
  <cp:revision>87</cp:revision>
  <dcterms:created xsi:type="dcterms:W3CDTF">2015-05-05T08:02:00Z</dcterms:created>
  <dcterms:modified xsi:type="dcterms:W3CDTF">2022-08-25T18:21:50Z</dcterms:modified>
  <cp:category>TV-STEM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D0F2DD452E11404E87CA3E091B310779</vt:lpwstr>
  </property>
  <property fmtid="{D5CDD505-2E9C-101B-9397-08002B2CF9AE}" pid="3" name="KSOProductBuildVer">
    <vt:lpwstr>1033-11.2.0.11254</vt:lpwstr>
  </property>
</Properties>
</file>